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02B"/>
    <a:srgbClr val="3FF80C"/>
    <a:srgbClr val="CC9900"/>
    <a:srgbClr val="FF6600"/>
    <a:srgbClr val="FF0066"/>
    <a:srgbClr val="FFFF00"/>
    <a:srgbClr val="FFFFFF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6845C8-B20A-4E55-A03C-927D7C1C33BC}" type="datetimeFigureOut">
              <a:rPr lang="hr-HR" smtClean="0"/>
              <a:t>14.6.2017.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9EC9A4-7F6E-4875-B54E-22F71104E00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87671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9EC9A4-7F6E-4875-B54E-22F71104E006}" type="slidenum">
              <a:rPr lang="hr-HR" smtClean="0"/>
              <a:t>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27850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28" name="Rezervirano mjesto datum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8375D-AE71-436F-9778-871176761E25}" type="datetimeFigureOut">
              <a:rPr lang="hr-HR" smtClean="0"/>
              <a:t>14.6.2017.</a:t>
            </a:fld>
            <a:endParaRPr lang="hr-HR"/>
          </a:p>
        </p:txBody>
      </p:sp>
      <p:sp>
        <p:nvSpPr>
          <p:cNvPr id="17" name="Rezervirano mjesto podnožja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29" name="Rezervirano mjesto broja slajda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07FB2-8325-421D-8850-94F020E9AAAE}" type="slidenum">
              <a:rPr lang="hr-HR" smtClean="0"/>
              <a:t>‹#›</a:t>
            </a:fld>
            <a:endParaRPr lang="hr-HR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r-HR" smtClean="0"/>
              <a:t>Uredite stil podnaslova matrice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8375D-AE71-436F-9778-871176761E25}" type="datetimeFigureOut">
              <a:rPr lang="hr-HR" smtClean="0"/>
              <a:t>14.6.2017.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07FB2-8325-421D-8850-94F020E9AAAE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8375D-AE71-436F-9778-871176761E25}" type="datetimeFigureOut">
              <a:rPr lang="hr-HR" smtClean="0"/>
              <a:t>14.6.2017.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07FB2-8325-421D-8850-94F020E9AAAE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8375D-AE71-436F-9778-871176761E25}" type="datetimeFigureOut">
              <a:rPr lang="hr-HR" smtClean="0"/>
              <a:t>14.6.2017.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07FB2-8325-421D-8850-94F020E9AAAE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8375D-AE71-436F-9778-871176761E25}" type="datetimeFigureOut">
              <a:rPr lang="hr-HR" smtClean="0"/>
              <a:t>14.6.2017.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33F07FB2-8325-421D-8850-94F020E9AAAE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8375D-AE71-436F-9778-871176761E25}" type="datetimeFigureOut">
              <a:rPr lang="hr-HR" smtClean="0"/>
              <a:t>14.6.2017.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07FB2-8325-421D-8850-94F020E9AAAE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8375D-AE71-436F-9778-871176761E25}" type="datetimeFigureOut">
              <a:rPr lang="hr-HR" smtClean="0"/>
              <a:t>14.6.2017.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07FB2-8325-421D-8850-94F020E9AAAE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8375D-AE71-436F-9778-871176761E25}" type="datetimeFigureOut">
              <a:rPr lang="hr-HR" smtClean="0"/>
              <a:t>14.6.2017.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07FB2-8325-421D-8850-94F020E9AAAE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8375D-AE71-436F-9778-871176761E25}" type="datetimeFigureOut">
              <a:rPr lang="hr-HR" smtClean="0"/>
              <a:t>14.6.2017.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07FB2-8325-421D-8850-94F020E9AAAE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8375D-AE71-436F-9778-871176761E25}" type="datetimeFigureOut">
              <a:rPr lang="hr-HR" smtClean="0"/>
              <a:t>14.6.2017.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07FB2-8325-421D-8850-94F020E9AAAE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hr-H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Kliknite ikonu da biste dodali  sliku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8375D-AE71-436F-9778-871176761E25}" type="datetimeFigureOut">
              <a:rPr lang="hr-HR" smtClean="0"/>
              <a:t>14.6.2017.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07FB2-8325-421D-8850-94F020E9AAAE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zervirano mjesto naslova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13" name="Rezervirano mjesto teksta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r-HR" smtClean="0"/>
              <a:t>Uredite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14" name="Rezervirano mjesto datuma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468375D-AE71-436F-9778-871176761E25}" type="datetimeFigureOut">
              <a:rPr lang="hr-HR" smtClean="0"/>
              <a:t>14.6.2017.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23" name="Rezervirano mjesto broja slajda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3F07FB2-8325-421D-8850-94F020E9AAAE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pkrka.hr/stranice/vidra/64" TargetMode="External"/><Relationship Id="rId2" Type="http://schemas.openxmlformats.org/officeDocument/2006/relationships/hyperlink" Target="http://www.e-kako.geek.hr/znanost/kako-se-dabrovi-hrane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biologija.com.hr/" TargetMode="External"/><Relationship Id="rId4" Type="http://schemas.openxmlformats.org/officeDocument/2006/relationships/hyperlink" Target="http://www.enciklopedija.hr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422030" y="188640"/>
            <a:ext cx="8110410" cy="1728190"/>
          </a:xfrm>
        </p:spPr>
        <p:txBody>
          <a:bodyPr>
            <a:normAutofit/>
          </a:bodyPr>
          <a:lstStyle/>
          <a:p>
            <a:r>
              <a:rPr lang="hr-HR" sz="3600" dirty="0" smtClean="0"/>
              <a:t>Neobične sposobnosti uobičajenih životinja šume i travnjaka</a:t>
            </a:r>
            <a:endParaRPr lang="hr-HR" sz="360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79512" y="1916830"/>
            <a:ext cx="8784976" cy="4941170"/>
          </a:xfrm>
        </p:spPr>
        <p:txBody>
          <a:bodyPr>
            <a:normAutofit/>
          </a:bodyPr>
          <a:lstStyle/>
          <a:p>
            <a:r>
              <a:rPr lang="hr-HR" sz="2600" dirty="0" smtClean="0"/>
              <a:t>Izradili : 4.razred PŠ </a:t>
            </a:r>
            <a:r>
              <a:rPr lang="hr-HR" sz="2600" dirty="0" err="1" smtClean="0"/>
              <a:t>Podevčevo</a:t>
            </a:r>
            <a:r>
              <a:rPr lang="hr-HR" sz="2600" dirty="0" smtClean="0"/>
              <a:t>, OŠ Novi Marof: Elena, Julia, Klara, Mateo i Helena (stojimo u 2. redu)</a:t>
            </a:r>
          </a:p>
          <a:p>
            <a:endParaRPr lang="hr-HR" sz="2600" dirty="0" smtClean="0"/>
          </a:p>
          <a:p>
            <a:endParaRPr lang="hr-HR" sz="2600" dirty="0" smtClean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33463" y="2890653"/>
            <a:ext cx="4077072" cy="38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965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Literatura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>
              <a:buNone/>
            </a:pPr>
            <a:r>
              <a:rPr lang="hr-HR" sz="2000" dirty="0" smtClean="0"/>
              <a:t>Više autora: Enciklopedija životinja, Naša djeca d.o.o., 2006.</a:t>
            </a:r>
          </a:p>
          <a:p>
            <a:pPr marL="137160" indent="0">
              <a:buNone/>
            </a:pPr>
            <a:endParaRPr lang="hr-HR" sz="2000" dirty="0"/>
          </a:p>
          <a:p>
            <a:pPr marL="137160" indent="0">
              <a:buNone/>
            </a:pPr>
            <a:r>
              <a:rPr lang="hr-HR" sz="2000" dirty="0" smtClean="0"/>
              <a:t>Internet:</a:t>
            </a:r>
          </a:p>
          <a:p>
            <a:pPr marL="137160" indent="0">
              <a:buNone/>
            </a:pPr>
            <a:r>
              <a:rPr lang="hr-HR" sz="2000" dirty="0" err="1" smtClean="0"/>
              <a:t>Wikipedia</a:t>
            </a:r>
            <a:endParaRPr lang="hr-HR" sz="2000" dirty="0" smtClean="0"/>
          </a:p>
          <a:p>
            <a:pPr marL="137160" indent="0">
              <a:buNone/>
            </a:pPr>
            <a:r>
              <a:rPr lang="hr-HR" sz="2000" dirty="0" smtClean="0">
                <a:hlinkClick r:id="rId2"/>
              </a:rPr>
              <a:t>www.e-kako.geek.hr/znanost/kako-se-dabrovi-hrane/</a:t>
            </a:r>
            <a:endParaRPr lang="hr-HR" sz="2000" dirty="0" smtClean="0"/>
          </a:p>
          <a:p>
            <a:pPr marL="137160" indent="0">
              <a:buNone/>
            </a:pPr>
            <a:r>
              <a:rPr lang="hr-HR" sz="2000" dirty="0" smtClean="0">
                <a:hlinkClick r:id="rId3"/>
              </a:rPr>
              <a:t>www.npkrka.hr/stranice/vidra/64</a:t>
            </a:r>
            <a:r>
              <a:rPr lang="hr-HR" sz="2000" dirty="0" smtClean="0"/>
              <a:t>.</a:t>
            </a:r>
          </a:p>
          <a:p>
            <a:pPr marL="137160" indent="0">
              <a:buNone/>
            </a:pPr>
            <a:r>
              <a:rPr lang="hr-HR" sz="2000" dirty="0" smtClean="0">
                <a:hlinkClick r:id="rId4"/>
              </a:rPr>
              <a:t>www.enciklopedija.hr</a:t>
            </a:r>
            <a:endParaRPr lang="hr-HR" sz="2000" dirty="0" smtClean="0"/>
          </a:p>
          <a:p>
            <a:pPr marL="137160" indent="0">
              <a:buNone/>
            </a:pPr>
            <a:r>
              <a:rPr lang="hr-HR" sz="2000" dirty="0" smtClean="0">
                <a:hlinkClick r:id="rId5"/>
              </a:rPr>
              <a:t>www.biologija.com.hr</a:t>
            </a:r>
            <a:endParaRPr lang="hr-HR" sz="2000" dirty="0" smtClean="0"/>
          </a:p>
          <a:p>
            <a:pPr marL="137160" indent="0">
              <a:buNone/>
            </a:pPr>
            <a:endParaRPr lang="hr-HR" sz="2000" dirty="0" smtClean="0"/>
          </a:p>
          <a:p>
            <a:pPr marL="137160" indent="0">
              <a:buNone/>
            </a:pP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629530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384176"/>
            <a:ext cx="8012269" cy="1033462"/>
          </a:xfrm>
        </p:spPr>
        <p:txBody>
          <a:bodyPr>
            <a:normAutofit fontScale="90000"/>
          </a:bodyPr>
          <a:lstStyle/>
          <a:p>
            <a:r>
              <a:rPr lang="hr-HR" sz="7200" dirty="0" smtClean="0">
                <a:solidFill>
                  <a:srgbClr val="00B050"/>
                </a:solidFill>
              </a:rPr>
              <a:t>Jež</a:t>
            </a:r>
            <a:endParaRPr lang="hr-HR" sz="7200" dirty="0">
              <a:solidFill>
                <a:srgbClr val="00B050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 smtClean="0"/>
              <a:t>porodica sisavaca </a:t>
            </a:r>
          </a:p>
          <a:p>
            <a:r>
              <a:rPr lang="hr-HR" dirty="0" smtClean="0"/>
              <a:t>aktivniji su noću</a:t>
            </a:r>
          </a:p>
          <a:p>
            <a:r>
              <a:rPr lang="hr-HR" dirty="0" smtClean="0"/>
              <a:t>skoro pa nemaju neprijatelja</a:t>
            </a:r>
          </a:p>
          <a:p>
            <a:r>
              <a:rPr lang="hr-HR" dirty="0" smtClean="0"/>
              <a:t>kada se rode skroz su bijeli, bodlje su im male i mekane</a:t>
            </a:r>
          </a:p>
          <a:p>
            <a:r>
              <a:rPr lang="hr-HR" dirty="0" smtClean="0"/>
              <a:t>kada vide automobilsko svijetlo, skamene se</a:t>
            </a:r>
          </a:p>
          <a:p>
            <a:endParaRPr lang="hr-HR" dirty="0" smtClean="0"/>
          </a:p>
          <a:p>
            <a:pPr marL="137160" indent="0">
              <a:buNone/>
            </a:pPr>
            <a:r>
              <a:rPr lang="hr-HR" u="sng" dirty="0" smtClean="0">
                <a:solidFill>
                  <a:srgbClr val="00602B"/>
                </a:solidFill>
              </a:rPr>
              <a:t>Neobične sposobnosti ježa:</a:t>
            </a:r>
          </a:p>
          <a:p>
            <a:pPr marL="137160" indent="0">
              <a:buNone/>
            </a:pPr>
            <a:r>
              <a:rPr lang="hr-HR" u="sng" dirty="0" smtClean="0">
                <a:solidFill>
                  <a:srgbClr val="00602B"/>
                </a:solidFill>
              </a:rPr>
              <a:t>-kad je u opasnosti, smota se u kuglu</a:t>
            </a:r>
          </a:p>
          <a:p>
            <a:pPr marL="137160" indent="0">
              <a:buNone/>
            </a:pPr>
            <a:r>
              <a:rPr lang="hr-HR" u="sng" dirty="0" smtClean="0">
                <a:solidFill>
                  <a:srgbClr val="00602B"/>
                </a:solidFill>
              </a:rPr>
              <a:t>-otporan je na zmijski otrov</a:t>
            </a:r>
          </a:p>
        </p:txBody>
      </p:sp>
      <p:pic>
        <p:nvPicPr>
          <p:cNvPr id="1026" name="Picture 2" descr="Slikovni rezultat za je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84176"/>
            <a:ext cx="2472209" cy="182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2197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656184"/>
          </a:xfrm>
        </p:spPr>
        <p:txBody>
          <a:bodyPr>
            <a:noAutofit/>
          </a:bodyPr>
          <a:lstStyle/>
          <a:p>
            <a:r>
              <a:rPr lang="hr-HR" sz="6000" dirty="0" smtClean="0">
                <a:solidFill>
                  <a:srgbClr val="FFFFFF"/>
                </a:solidFill>
              </a:rPr>
              <a:t>Kuna</a:t>
            </a:r>
            <a:endParaRPr lang="hr-HR" sz="6000" dirty="0">
              <a:solidFill>
                <a:srgbClr val="FFFFFF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608512"/>
          </a:xfrm>
        </p:spPr>
        <p:txBody>
          <a:bodyPr>
            <a:normAutofit fontScale="92500" lnSpcReduction="10000"/>
          </a:bodyPr>
          <a:lstStyle/>
          <a:p>
            <a:r>
              <a:rPr lang="hr-HR" dirty="0" smtClean="0"/>
              <a:t>porodica  </a:t>
            </a:r>
            <a:r>
              <a:rPr lang="hr-HR" dirty="0" err="1" smtClean="0"/>
              <a:t>psolikih</a:t>
            </a:r>
            <a:r>
              <a:rPr lang="hr-HR" dirty="0" smtClean="0"/>
              <a:t>  zvijeri</a:t>
            </a:r>
          </a:p>
          <a:p>
            <a:r>
              <a:rPr lang="hr-HR" dirty="0" smtClean="0"/>
              <a:t>žive do 2000 metara visine</a:t>
            </a:r>
          </a:p>
          <a:p>
            <a:r>
              <a:rPr lang="hr-HR" dirty="0" smtClean="0"/>
              <a:t>u vrijeme parenja, glasa se kao  mačka</a:t>
            </a:r>
          </a:p>
          <a:p>
            <a:r>
              <a:rPr lang="hr-HR" dirty="0" smtClean="0"/>
              <a:t>kuna se usuđuje napasti mlade pa i odrasle srne</a:t>
            </a:r>
          </a:p>
          <a:p>
            <a:r>
              <a:rPr lang="hr-HR" dirty="0" smtClean="0"/>
              <a:t>po toj životinji je hrvatska kuna dobila ime</a:t>
            </a:r>
          </a:p>
          <a:p>
            <a:r>
              <a:rPr lang="hr-HR" dirty="0" smtClean="0"/>
              <a:t>kune su vrjednije od svakog novca</a:t>
            </a:r>
          </a:p>
          <a:p>
            <a:endParaRPr lang="hr-HR" dirty="0" smtClean="0"/>
          </a:p>
          <a:p>
            <a:pPr marL="137160" indent="0">
              <a:buNone/>
            </a:pPr>
            <a:r>
              <a:rPr lang="hr-HR" u="sng" dirty="0" smtClean="0">
                <a:solidFill>
                  <a:srgbClr val="00602B"/>
                </a:solidFill>
              </a:rPr>
              <a:t>Neobična sposobnost kune:</a:t>
            </a:r>
          </a:p>
          <a:p>
            <a:pPr marL="137160" indent="0">
              <a:buNone/>
            </a:pPr>
            <a:r>
              <a:rPr lang="hr-HR" u="sng" dirty="0" smtClean="0">
                <a:solidFill>
                  <a:srgbClr val="00602B"/>
                </a:solidFill>
              </a:rPr>
              <a:t>-majstorski se penje i u tome je ne može nadmašiti ni jedan drugi grabežljivi sisavac</a:t>
            </a:r>
          </a:p>
          <a:p>
            <a:pPr marL="137160" indent="0">
              <a:buNone/>
            </a:pPr>
            <a:endParaRPr lang="hr-HR" dirty="0" smtClean="0"/>
          </a:p>
        </p:txBody>
      </p:sp>
      <p:pic>
        <p:nvPicPr>
          <p:cNvPr id="2050" name="Picture 2" descr="Slikovni rezultat za kun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16632"/>
            <a:ext cx="2746648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4083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01626" y="421787"/>
            <a:ext cx="7904650" cy="1229231"/>
          </a:xfrm>
        </p:spPr>
        <p:txBody>
          <a:bodyPr>
            <a:noAutofit/>
          </a:bodyPr>
          <a:lstStyle/>
          <a:p>
            <a:r>
              <a:rPr lang="hr-HR" sz="6000" dirty="0" smtClean="0">
                <a:solidFill>
                  <a:schemeClr val="accent6">
                    <a:lumMod val="75000"/>
                  </a:schemeClr>
                </a:solidFill>
              </a:rPr>
              <a:t>Šišmiš</a:t>
            </a:r>
            <a:endParaRPr lang="hr-HR" sz="6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678874"/>
            <a:ext cx="8229600" cy="4630486"/>
          </a:xfrm>
        </p:spPr>
        <p:txBody>
          <a:bodyPr>
            <a:normAutofit lnSpcReduction="10000"/>
          </a:bodyPr>
          <a:lstStyle/>
          <a:p>
            <a:r>
              <a:rPr lang="hr-HR" dirty="0" smtClean="0"/>
              <a:t> hrane se kukcima</a:t>
            </a:r>
          </a:p>
          <a:p>
            <a:r>
              <a:rPr lang="hr-HR" dirty="0" smtClean="0"/>
              <a:t> mnogo je vrsta pod zaštitom </a:t>
            </a:r>
          </a:p>
          <a:p>
            <a:r>
              <a:rPr lang="hr-HR" dirty="0" smtClean="0"/>
              <a:t> spavaju naglavačke</a:t>
            </a:r>
          </a:p>
          <a:p>
            <a:r>
              <a:rPr lang="hr-HR" dirty="0" smtClean="0"/>
              <a:t> aktivni su noću</a:t>
            </a:r>
          </a:p>
          <a:p>
            <a:r>
              <a:rPr lang="hr-HR" dirty="0" smtClean="0"/>
              <a:t> imaju rog na nosu</a:t>
            </a:r>
          </a:p>
          <a:p>
            <a:pPr marL="137160" indent="0">
              <a:buNone/>
            </a:pPr>
            <a:endParaRPr lang="hr-HR" dirty="0"/>
          </a:p>
          <a:p>
            <a:pPr marL="137160" indent="0">
              <a:buNone/>
            </a:pPr>
            <a:r>
              <a:rPr lang="hr-HR" u="sng" dirty="0" smtClean="0">
                <a:solidFill>
                  <a:srgbClr val="00602B"/>
                </a:solidFill>
              </a:rPr>
              <a:t>Neobične sposobnosti šišmiša:</a:t>
            </a:r>
          </a:p>
          <a:p>
            <a:pPr>
              <a:buFontTx/>
              <a:buChar char="-"/>
            </a:pPr>
            <a:r>
              <a:rPr lang="hr-HR" u="sng" dirty="0" smtClean="0">
                <a:solidFill>
                  <a:srgbClr val="00602B"/>
                </a:solidFill>
              </a:rPr>
              <a:t>pomažu razmnožavanju biljaka</a:t>
            </a:r>
          </a:p>
          <a:p>
            <a:pPr>
              <a:buFontTx/>
              <a:buChar char="-"/>
            </a:pPr>
            <a:r>
              <a:rPr lang="hr-HR" u="sng" dirty="0">
                <a:solidFill>
                  <a:srgbClr val="00602B"/>
                </a:solidFill>
              </a:rPr>
              <a:t>s</a:t>
            </a:r>
            <a:r>
              <a:rPr lang="hr-HR" u="sng" dirty="0" smtClean="0">
                <a:solidFill>
                  <a:srgbClr val="00602B"/>
                </a:solidFill>
              </a:rPr>
              <a:t>lijepi su i orijentiraju se zvukovima (eholokacija) i njuhom</a:t>
            </a:r>
            <a:endParaRPr lang="hr-HR" u="sng" dirty="0">
              <a:solidFill>
                <a:srgbClr val="00602B"/>
              </a:solidFill>
            </a:endParaRPr>
          </a:p>
        </p:txBody>
      </p:sp>
      <p:pic>
        <p:nvPicPr>
          <p:cNvPr id="3074" name="Picture 2" descr="Slikovni rezultat za šišmiš u hrvatskoj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83308"/>
            <a:ext cx="2195736" cy="1495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3646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01625" y="307654"/>
            <a:ext cx="8229600" cy="1143000"/>
          </a:xfrm>
        </p:spPr>
        <p:txBody>
          <a:bodyPr>
            <a:normAutofit/>
          </a:bodyPr>
          <a:lstStyle/>
          <a:p>
            <a:r>
              <a:rPr lang="hr-HR" sz="4800" dirty="0" smtClean="0">
                <a:solidFill>
                  <a:srgbClr val="002060"/>
                </a:solidFill>
              </a:rPr>
              <a:t>Riječni rak</a:t>
            </a:r>
            <a:endParaRPr lang="hr-HR" sz="4800" dirty="0">
              <a:solidFill>
                <a:srgbClr val="002060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320520"/>
          </a:xfrm>
        </p:spPr>
        <p:txBody>
          <a:bodyPr>
            <a:normAutofit fontScale="85000" lnSpcReduction="20000"/>
          </a:bodyPr>
          <a:lstStyle/>
          <a:p>
            <a:r>
              <a:rPr lang="hr-HR" dirty="0" smtClean="0"/>
              <a:t>noćna je životinja</a:t>
            </a:r>
          </a:p>
          <a:p>
            <a:r>
              <a:rPr lang="hr-HR" dirty="0" smtClean="0"/>
              <a:t>zaštićen je, a u Hrvatskoj ga nazivaju „plemeniti” rak</a:t>
            </a:r>
          </a:p>
          <a:p>
            <a:r>
              <a:rPr lang="hr-HR" dirty="0" smtClean="0"/>
              <a:t>„presvlači  se” desetak puta tijekom 1. godine</a:t>
            </a:r>
          </a:p>
          <a:p>
            <a:r>
              <a:rPr lang="hr-HR" dirty="0" smtClean="0"/>
              <a:t>skriva se u rupama  (između kamenja)</a:t>
            </a:r>
          </a:p>
          <a:p>
            <a:r>
              <a:rPr lang="hr-HR" dirty="0" smtClean="0"/>
              <a:t>jede svoj stari oklop </a:t>
            </a:r>
          </a:p>
          <a:p>
            <a:r>
              <a:rPr lang="hr-HR" dirty="0" smtClean="0"/>
              <a:t>kad se presvlači napuše se vodom</a:t>
            </a:r>
          </a:p>
          <a:p>
            <a:endParaRPr lang="hr-HR" dirty="0"/>
          </a:p>
          <a:p>
            <a:pPr marL="137160" indent="0">
              <a:buNone/>
            </a:pPr>
            <a:r>
              <a:rPr lang="hr-HR" b="1" u="sng" dirty="0" smtClean="0">
                <a:solidFill>
                  <a:srgbClr val="00602B"/>
                </a:solidFill>
              </a:rPr>
              <a:t>Neobične sposobnosti riječnog raka:</a:t>
            </a:r>
          </a:p>
          <a:p>
            <a:r>
              <a:rPr lang="hr-HR" b="1" u="sng" dirty="0" smtClean="0">
                <a:solidFill>
                  <a:srgbClr val="00602B"/>
                </a:solidFill>
              </a:rPr>
              <a:t>služi se zvučnim signalima i proizvodi posebne zvukove</a:t>
            </a:r>
          </a:p>
          <a:p>
            <a:r>
              <a:rPr lang="hr-HR" b="1" u="sng" dirty="0" smtClean="0">
                <a:solidFill>
                  <a:srgbClr val="00602B"/>
                </a:solidFill>
              </a:rPr>
              <a:t>u slučaju ozlijede može regenerirati svoje noge</a:t>
            </a:r>
          </a:p>
          <a:p>
            <a:endParaRPr lang="hr-HR" dirty="0" smtClean="0"/>
          </a:p>
          <a:p>
            <a:endParaRPr lang="hr-HR" dirty="0"/>
          </a:p>
        </p:txBody>
      </p:sp>
      <p:pic>
        <p:nvPicPr>
          <p:cNvPr id="4098" name="Picture 2" descr="Riječni ra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550" y="307654"/>
            <a:ext cx="2381250" cy="1609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522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CC9900"/>
                </a:solidFill>
              </a:rPr>
              <a:t>Vidra</a:t>
            </a:r>
            <a:endParaRPr lang="hr-HR" dirty="0">
              <a:solidFill>
                <a:srgbClr val="CC9900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874838"/>
            <a:ext cx="8229600" cy="4434522"/>
          </a:xfrm>
        </p:spPr>
        <p:txBody>
          <a:bodyPr>
            <a:normAutofit fontScale="92500" lnSpcReduction="20000"/>
          </a:bodyPr>
          <a:lstStyle/>
          <a:p>
            <a:r>
              <a:rPr lang="hr-HR" dirty="0" smtClean="0"/>
              <a:t>mesožderi su</a:t>
            </a:r>
          </a:p>
          <a:p>
            <a:r>
              <a:rPr lang="hr-HR" dirty="0" smtClean="0"/>
              <a:t>ponekad pojedu mladunce dabra</a:t>
            </a:r>
          </a:p>
          <a:p>
            <a:r>
              <a:rPr lang="hr-HR" dirty="0" smtClean="0"/>
              <a:t>ima ih po čitavom svijetu</a:t>
            </a:r>
          </a:p>
          <a:p>
            <a:r>
              <a:rPr lang="hr-HR" dirty="0" smtClean="0"/>
              <a:t>kreće se valovitim okretima u vodi</a:t>
            </a:r>
          </a:p>
          <a:p>
            <a:r>
              <a:rPr lang="hr-HR" dirty="0" smtClean="0"/>
              <a:t>izlazi noću i predvečer</a:t>
            </a:r>
          </a:p>
          <a:p>
            <a:r>
              <a:rPr lang="hr-HR" dirty="0" smtClean="0"/>
              <a:t>zaštićene su u Republici Hrvatskoj</a:t>
            </a:r>
          </a:p>
          <a:p>
            <a:r>
              <a:rPr lang="hr-HR" dirty="0"/>
              <a:t>v</a:t>
            </a:r>
            <a:r>
              <a:rPr lang="hr-HR" dirty="0" smtClean="0"/>
              <a:t>ole izrazito čistu vodu</a:t>
            </a:r>
          </a:p>
          <a:p>
            <a:endParaRPr lang="hr-HR" dirty="0" smtClean="0"/>
          </a:p>
          <a:p>
            <a:pPr marL="137160" indent="0">
              <a:buNone/>
            </a:pPr>
            <a:r>
              <a:rPr lang="hr-HR" u="sng" dirty="0" smtClean="0">
                <a:solidFill>
                  <a:srgbClr val="00602B"/>
                </a:solidFill>
              </a:rPr>
              <a:t>Neobične sposobnosti vidre:</a:t>
            </a:r>
          </a:p>
          <a:p>
            <a:r>
              <a:rPr lang="hr-HR" u="sng" dirty="0" smtClean="0">
                <a:solidFill>
                  <a:srgbClr val="00602B"/>
                </a:solidFill>
              </a:rPr>
              <a:t>-vidra pod vodom može loviti sat vremena</a:t>
            </a:r>
          </a:p>
          <a:p>
            <a:r>
              <a:rPr lang="hr-HR" u="sng" dirty="0" smtClean="0">
                <a:solidFill>
                  <a:srgbClr val="00602B"/>
                </a:solidFill>
              </a:rPr>
              <a:t>-mogu uplašiti životinju koja je veća od njih</a:t>
            </a:r>
          </a:p>
        </p:txBody>
      </p:sp>
      <p:sp>
        <p:nvSpPr>
          <p:cNvPr id="6" name="AutoShape 2" descr="Slikovni rezultat za vidra u hrvatskoj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5124" name="Picture 4" descr="Slikovni rezultat za vidra u hrvatskoj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60338"/>
            <a:ext cx="3312368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9762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/>
          <a:lstStyle/>
          <a:p>
            <a:r>
              <a:rPr lang="hr-HR" dirty="0" smtClean="0">
                <a:solidFill>
                  <a:srgbClr val="FF6600"/>
                </a:solidFill>
              </a:rPr>
              <a:t>Dabar</a:t>
            </a:r>
            <a:endParaRPr lang="hr-HR" dirty="0">
              <a:solidFill>
                <a:srgbClr val="FF6600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464536"/>
          </a:xfrm>
        </p:spPr>
        <p:txBody>
          <a:bodyPr/>
          <a:lstStyle/>
          <a:p>
            <a:r>
              <a:rPr lang="hr-HR" dirty="0" smtClean="0"/>
              <a:t>žive u paru </a:t>
            </a:r>
          </a:p>
          <a:p>
            <a:r>
              <a:rPr lang="hr-HR" dirty="0" smtClean="0"/>
              <a:t>aktivni su tijekom cijele zime</a:t>
            </a:r>
          </a:p>
          <a:p>
            <a:r>
              <a:rPr lang="hr-HR" dirty="0" smtClean="0"/>
              <a:t>imaju plivaće kožice</a:t>
            </a:r>
          </a:p>
          <a:p>
            <a:r>
              <a:rPr lang="hr-HR" dirty="0" smtClean="0"/>
              <a:t> žive oko 16 godina</a:t>
            </a:r>
          </a:p>
          <a:p>
            <a:r>
              <a:rPr lang="hr-HR" dirty="0" smtClean="0"/>
              <a:t> grade branu da bi podigli nivo vode u jezeru</a:t>
            </a:r>
          </a:p>
          <a:p>
            <a:endParaRPr lang="hr-HR" dirty="0" smtClean="0"/>
          </a:p>
          <a:p>
            <a:pPr marL="137160" indent="0">
              <a:buNone/>
            </a:pPr>
            <a:r>
              <a:rPr lang="hr-HR" u="sng" dirty="0" smtClean="0">
                <a:solidFill>
                  <a:srgbClr val="00602B"/>
                </a:solidFill>
              </a:rPr>
              <a:t>Neobična sposobnost dabra:</a:t>
            </a:r>
          </a:p>
          <a:p>
            <a:r>
              <a:rPr lang="hr-HR" u="sng" dirty="0" smtClean="0">
                <a:solidFill>
                  <a:srgbClr val="00602B"/>
                </a:solidFill>
              </a:rPr>
              <a:t>pod vodom mogu izdržati dvadeset minuta</a:t>
            </a:r>
          </a:p>
          <a:p>
            <a:endParaRPr lang="hr-HR" u="sng" dirty="0" smtClean="0">
              <a:solidFill>
                <a:srgbClr val="00602B"/>
              </a:solidFill>
            </a:endParaRPr>
          </a:p>
        </p:txBody>
      </p:sp>
      <p:pic>
        <p:nvPicPr>
          <p:cNvPr id="6146" name="Picture 2" descr="Slikovni rezultat za dabar u hrvatskoj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16632"/>
            <a:ext cx="3635896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3270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3FF80C"/>
                </a:solidFill>
              </a:rPr>
              <a:t>Bogomoljka</a:t>
            </a:r>
            <a:r>
              <a:rPr lang="hr-HR" dirty="0" smtClean="0"/>
              <a:t> 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320520"/>
          </a:xfrm>
        </p:spPr>
        <p:txBody>
          <a:bodyPr>
            <a:normAutofit fontScale="92500" lnSpcReduction="20000"/>
          </a:bodyPr>
          <a:lstStyle/>
          <a:p>
            <a:r>
              <a:rPr lang="hr-HR" dirty="0" smtClean="0"/>
              <a:t>love u sjeni</a:t>
            </a:r>
          </a:p>
          <a:p>
            <a:r>
              <a:rPr lang="hr-HR" dirty="0" smtClean="0"/>
              <a:t>spada u  najzanimljivije  insekte</a:t>
            </a:r>
          </a:p>
          <a:p>
            <a:r>
              <a:rPr lang="hr-HR" dirty="0" smtClean="0"/>
              <a:t>ženka počne jesti svog partnera za vrijeme parenja</a:t>
            </a:r>
          </a:p>
          <a:p>
            <a:r>
              <a:rPr lang="hr-HR" dirty="0" smtClean="0"/>
              <a:t>mesožderke su</a:t>
            </a:r>
          </a:p>
          <a:p>
            <a:r>
              <a:rPr lang="hr-HR" dirty="0" smtClean="0"/>
              <a:t>postoje ružičaste  bogomoljke  </a:t>
            </a:r>
          </a:p>
          <a:p>
            <a:r>
              <a:rPr lang="hr-HR" dirty="0" smtClean="0"/>
              <a:t>izgledaju kao da mole</a:t>
            </a:r>
          </a:p>
          <a:p>
            <a:endParaRPr lang="hr-HR" dirty="0" smtClean="0"/>
          </a:p>
          <a:p>
            <a:pPr marL="137160" indent="0">
              <a:buNone/>
            </a:pPr>
            <a:r>
              <a:rPr lang="hr-HR" u="sng" dirty="0" smtClean="0">
                <a:solidFill>
                  <a:srgbClr val="00602B"/>
                </a:solidFill>
              </a:rPr>
              <a:t>Neobične sposobnosti bogomoljke:</a:t>
            </a:r>
          </a:p>
          <a:p>
            <a:r>
              <a:rPr lang="hr-HR" u="sng" dirty="0" smtClean="0">
                <a:solidFill>
                  <a:srgbClr val="00602B"/>
                </a:solidFill>
              </a:rPr>
              <a:t>stapaju se s okolinom</a:t>
            </a:r>
          </a:p>
          <a:p>
            <a:r>
              <a:rPr lang="hr-HR" u="sng" dirty="0" smtClean="0">
                <a:solidFill>
                  <a:srgbClr val="00602B"/>
                </a:solidFill>
              </a:rPr>
              <a:t>imaju brze reflekse</a:t>
            </a:r>
          </a:p>
        </p:txBody>
      </p:sp>
      <p:pic>
        <p:nvPicPr>
          <p:cNvPr id="7170" name="Picture 2" descr="Slikovni rezultat za bogomolj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0791" y="93364"/>
            <a:ext cx="2095500" cy="189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38048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66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Hvala na gledanju</a:t>
            </a:r>
            <a:r>
              <a:rPr lang="hr-HR" sz="6600" dirty="0" smtClean="0">
                <a:solidFill>
                  <a:schemeClr val="bg1">
                    <a:lumMod val="85000"/>
                  </a:schemeClr>
                </a:solidFill>
              </a:rPr>
              <a:t>!</a:t>
            </a:r>
            <a:endParaRPr lang="hr-HR" sz="660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8194" name="Picture 2" descr="Slikovni rezultat za happy smiley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1789" y="1600200"/>
            <a:ext cx="4960421" cy="470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6300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rh">
  <a:themeElements>
    <a:clrScheme name="Vrh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Vrh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Vrh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154</TotalTime>
  <Words>401</Words>
  <Application>Microsoft Office PowerPoint</Application>
  <PresentationFormat>Prikaz na zaslonu (4:3)</PresentationFormat>
  <Paragraphs>90</Paragraphs>
  <Slides>10</Slides>
  <Notes>1</Notes>
  <HiddenSlides>0</HiddenSlides>
  <MMClips>0</MMClips>
  <ScaleCrop>false</ScaleCrop>
  <HeadingPairs>
    <vt:vector size="6" baseType="variant">
      <vt:variant>
        <vt:lpstr>Korišteni fontovi</vt:lpstr>
      </vt:variant>
      <vt:variant>
        <vt:i4>6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10</vt:i4>
      </vt:variant>
    </vt:vector>
  </HeadingPairs>
  <TitlesOfParts>
    <vt:vector size="17" baseType="lpstr">
      <vt:lpstr>Book Antiqua</vt:lpstr>
      <vt:lpstr>Calibri</vt:lpstr>
      <vt:lpstr>Lucida Sans</vt:lpstr>
      <vt:lpstr>Wingdings</vt:lpstr>
      <vt:lpstr>Wingdings 2</vt:lpstr>
      <vt:lpstr>Wingdings 3</vt:lpstr>
      <vt:lpstr>Vrh</vt:lpstr>
      <vt:lpstr>Neobične sposobnosti uobičajenih životinja šume i travnjaka</vt:lpstr>
      <vt:lpstr>Jež</vt:lpstr>
      <vt:lpstr>Kuna</vt:lpstr>
      <vt:lpstr>Šišmiš</vt:lpstr>
      <vt:lpstr>Riječni rak</vt:lpstr>
      <vt:lpstr>Vidra</vt:lpstr>
      <vt:lpstr>Dabar</vt:lpstr>
      <vt:lpstr>Bogomoljka </vt:lpstr>
      <vt:lpstr>Hvala na gledanju!</vt:lpstr>
      <vt:lpstr>Literatura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prezentacija</dc:title>
  <dc:creator>PŠ Podevčevo</dc:creator>
  <cp:lastModifiedBy>PŠ Podevčevo2</cp:lastModifiedBy>
  <cp:revision>18</cp:revision>
  <dcterms:created xsi:type="dcterms:W3CDTF">2017-06-12T08:51:08Z</dcterms:created>
  <dcterms:modified xsi:type="dcterms:W3CDTF">2017-06-14T08:26:26Z</dcterms:modified>
</cp:coreProperties>
</file>