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erriweather Light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Vidaloka"/>
      <p:regular r:id="rId29"/>
    </p:embeddedFont>
    <p:embeddedFont>
      <p:font typeface="Russo One"/>
      <p:regular r:id="rId30"/>
    </p:embeddedFont>
    <p:embeddedFont>
      <p:font typeface="Mako"/>
      <p:regular r:id="rId31"/>
    </p:embeddedFont>
    <p:embeddedFont>
      <p:font typeface="Crimson Text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704">
          <p15:clr>
            <a:srgbClr val="9AA0A6"/>
          </p15:clr>
        </p15:guide>
        <p15:guide id="2" pos="4392">
          <p15:clr>
            <a:srgbClr val="9AA0A6"/>
          </p15:clr>
        </p15:guide>
      </p15:sldGuideLst>
    </p:ext>
    <p:ext uri="GoogleSlidesCustomDataVersion2">
      <go:slidesCustomData xmlns:go="http://customooxmlschemas.google.com/" r:id="rId40" roundtripDataSignature="AMtx7miG56NkCL17c522OG/0SX81SMpa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04"/>
        <p:guide pos="43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ko-regular.fntdata"/><Relationship Id="rId30" Type="http://schemas.openxmlformats.org/officeDocument/2006/relationships/font" Target="fonts/RussoOne-regular.fntdata"/><Relationship Id="rId33" Type="http://schemas.openxmlformats.org/officeDocument/2006/relationships/font" Target="fonts/CrimsonText-bold.fntdata"/><Relationship Id="rId32" Type="http://schemas.openxmlformats.org/officeDocument/2006/relationships/font" Target="fonts/CrimsonText-regular.fntdata"/><Relationship Id="rId35" Type="http://schemas.openxmlformats.org/officeDocument/2006/relationships/font" Target="fonts/CrimsonText-boldItalic.fntdata"/><Relationship Id="rId34" Type="http://schemas.openxmlformats.org/officeDocument/2006/relationships/font" Target="fonts/CrimsonText-italic.fntdata"/><Relationship Id="rId37" Type="http://schemas.openxmlformats.org/officeDocument/2006/relationships/font" Target="fonts/OpenSans-bold.fntdata"/><Relationship Id="rId36" Type="http://schemas.openxmlformats.org/officeDocument/2006/relationships/font" Target="fonts/OpenSans-regular.fntdata"/><Relationship Id="rId39" Type="http://schemas.openxmlformats.org/officeDocument/2006/relationships/font" Target="fonts/OpenSans-boldItalic.fntdata"/><Relationship Id="rId38" Type="http://schemas.openxmlformats.org/officeDocument/2006/relationships/font" Target="fonts/OpenSans-italic.fntdata"/><Relationship Id="rId20" Type="http://schemas.openxmlformats.org/officeDocument/2006/relationships/font" Target="fonts/MerriweatherLight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29" Type="http://schemas.openxmlformats.org/officeDocument/2006/relationships/font" Target="fonts/Vidalok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MerriweatherLight-italic.fntdata"/><Relationship Id="rId1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872370654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87237065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/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2"/>
          <p:cNvSpPr txBox="1"/>
          <p:nvPr>
            <p:ph idx="1" type="subTitle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" name="Google Shape;11;p1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1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713225" y="441927"/>
            <a:ext cx="35571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67" name="Google Shape;67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21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hasCustomPrompt="1" type="title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22"/>
          <p:cNvSpPr txBox="1"/>
          <p:nvPr>
            <p:ph idx="1" type="subTitle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3" name="Google Shape;7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subTitle"/>
          </p:nvPr>
        </p:nvSpPr>
        <p:spPr>
          <a:xfrm>
            <a:off x="5859325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1" name="Google Shape;81;p24"/>
          <p:cNvSpPr txBox="1"/>
          <p:nvPr>
            <p:ph idx="2" type="subTitle"/>
          </p:nvPr>
        </p:nvSpPr>
        <p:spPr>
          <a:xfrm>
            <a:off x="5859325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3" type="subTitle"/>
          </p:nvPr>
        </p:nvSpPr>
        <p:spPr>
          <a:xfrm>
            <a:off x="1903925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" name="Google Shape;83;p24"/>
          <p:cNvSpPr txBox="1"/>
          <p:nvPr>
            <p:ph idx="4" type="subTitle"/>
          </p:nvPr>
        </p:nvSpPr>
        <p:spPr>
          <a:xfrm>
            <a:off x="1903925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5" type="subTitle"/>
          </p:nvPr>
        </p:nvSpPr>
        <p:spPr>
          <a:xfrm>
            <a:off x="5859325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5" name="Google Shape;85;p24"/>
          <p:cNvSpPr txBox="1"/>
          <p:nvPr>
            <p:ph idx="6" type="subTitle"/>
          </p:nvPr>
        </p:nvSpPr>
        <p:spPr>
          <a:xfrm>
            <a:off x="5859325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7" type="subTitle"/>
          </p:nvPr>
        </p:nvSpPr>
        <p:spPr>
          <a:xfrm>
            <a:off x="1903925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7" name="Google Shape;87;p24"/>
          <p:cNvSpPr txBox="1"/>
          <p:nvPr>
            <p:ph idx="8" type="subTitle"/>
          </p:nvPr>
        </p:nvSpPr>
        <p:spPr>
          <a:xfrm>
            <a:off x="1903975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9" type="title"/>
          </p:nvPr>
        </p:nvSpPr>
        <p:spPr>
          <a:xfrm>
            <a:off x="798575" y="1417915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3" type="title"/>
          </p:nvPr>
        </p:nvSpPr>
        <p:spPr>
          <a:xfrm>
            <a:off x="4753975" y="1403976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14" type="title"/>
          </p:nvPr>
        </p:nvSpPr>
        <p:spPr>
          <a:xfrm>
            <a:off x="798625" y="3176773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5" type="title"/>
          </p:nvPr>
        </p:nvSpPr>
        <p:spPr>
          <a:xfrm>
            <a:off x="4753975" y="3162833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92" name="Google Shape;92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25"/>
          <p:cNvSpPr txBox="1"/>
          <p:nvPr>
            <p:ph idx="2" type="title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3" type="title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25"/>
          <p:cNvSpPr txBox="1"/>
          <p:nvPr>
            <p:ph idx="4" type="title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0" name="Google Shape;100;p25"/>
          <p:cNvSpPr txBox="1"/>
          <p:nvPr>
            <p:ph idx="5" type="subTitle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6" type="title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5"/>
          <p:cNvSpPr txBox="1"/>
          <p:nvPr>
            <p:ph idx="7" type="title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3" name="Google Shape;103;p25"/>
          <p:cNvSpPr txBox="1"/>
          <p:nvPr>
            <p:ph idx="8" type="subTitle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9" type="title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5"/>
          <p:cNvSpPr txBox="1"/>
          <p:nvPr>
            <p:ph idx="13" type="title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6" name="Google Shape;106;p25"/>
          <p:cNvSpPr txBox="1"/>
          <p:nvPr>
            <p:ph idx="14" type="subTitle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5" type="title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5"/>
          <p:cNvSpPr txBox="1"/>
          <p:nvPr>
            <p:ph idx="16" type="title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9" name="Google Shape;109;p25"/>
          <p:cNvSpPr txBox="1"/>
          <p:nvPr>
            <p:ph idx="17" type="subTitle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8" type="title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5"/>
          <p:cNvSpPr txBox="1"/>
          <p:nvPr>
            <p:ph idx="19" type="title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12" name="Google Shape;112;p25"/>
          <p:cNvSpPr txBox="1"/>
          <p:nvPr>
            <p:ph idx="20" type="subTitle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21" type="title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14" name="Google Shape;114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5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" type="subTitle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" name="Google Shape;121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28" name="Google Shape;128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34" name="Google Shape;134;p28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35" name="Google Shape;135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39" name="Google Shape;139;p29"/>
          <p:cNvSpPr txBox="1"/>
          <p:nvPr>
            <p:ph idx="1" type="subTitle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40" name="Google Shape;140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5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" name="Google Shape;148;p30"/>
          <p:cNvSpPr txBox="1"/>
          <p:nvPr>
            <p:ph idx="2" type="title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49" name="Google Shape;149;p30"/>
          <p:cNvSpPr txBox="1"/>
          <p:nvPr>
            <p:ph idx="1" type="subTitle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" name="Google Shape;150;p3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3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3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3" type="subTitle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13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56" name="Google Shape;156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3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6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3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3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3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7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" type="subTitle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70" name="Google Shape;170;p33"/>
          <p:cNvSpPr txBox="1"/>
          <p:nvPr>
            <p:ph idx="2" type="subTitle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3" type="subTitle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72" name="Google Shape;172;p33"/>
          <p:cNvSpPr txBox="1"/>
          <p:nvPr>
            <p:ph idx="4" type="subTitle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5" type="subTitle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74" name="Google Shape;174;p33"/>
          <p:cNvSpPr txBox="1"/>
          <p:nvPr>
            <p:ph idx="6" type="subTitle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7" type="subTitle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76" name="Google Shape;176;p33"/>
          <p:cNvSpPr txBox="1"/>
          <p:nvPr>
            <p:ph idx="8" type="subTitle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7" name="Google Shape;177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8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19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7" name="Google Shape;187;p35"/>
          <p:cNvSpPr txBox="1"/>
          <p:nvPr>
            <p:ph idx="1" type="subTitle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88" name="Google Shape;188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3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3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6"/>
          <p:cNvSpPr txBox="1"/>
          <p:nvPr>
            <p:ph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95" name="Google Shape;195;p36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6" name="Google Shape;196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3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0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1" name="Google Shape;201;p37"/>
          <p:cNvSpPr txBox="1"/>
          <p:nvPr>
            <p:ph idx="2" type="title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202" name="Google Shape;202;p37"/>
          <p:cNvSpPr txBox="1"/>
          <p:nvPr>
            <p:ph idx="1" type="subTitle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3" name="Google Shape;203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12" name="Google Shape;212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3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" type="subTitle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18" name="Google Shape;218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3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3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3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3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idx="1" type="subTitle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2" type="subTitle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3" type="subTitle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4" type="subTitle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5" type="subTitle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6" type="subTitle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32" name="Google Shape;232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/>
        </p:txBody>
      </p:sp>
      <p:cxnSp>
        <p:nvCxnSpPr>
          <p:cNvPr id="27" name="Google Shape;27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idx="1" type="subTitle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2" type="subTitle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1"/>
          <p:cNvSpPr txBox="1"/>
          <p:nvPr>
            <p:ph idx="3" type="subTitle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4" type="subTitle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1"/>
          <p:cNvSpPr txBox="1"/>
          <p:nvPr>
            <p:ph idx="5" type="subTitle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0" name="Google Shape;240;p41"/>
          <p:cNvSpPr txBox="1"/>
          <p:nvPr>
            <p:ph idx="6" type="subTitle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1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242" name="Google Shape;242;p41"/>
          <p:cNvSpPr txBox="1"/>
          <p:nvPr>
            <p:ph idx="7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3" name="Google Shape;243;p41"/>
          <p:cNvSpPr txBox="1"/>
          <p:nvPr>
            <p:ph idx="8" type="subTitle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1"/>
          <p:cNvSpPr txBox="1"/>
          <p:nvPr>
            <p:ph idx="9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5" name="Google Shape;245;p41"/>
          <p:cNvSpPr txBox="1"/>
          <p:nvPr>
            <p:ph idx="13" type="subTitle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1"/>
          <p:cNvSpPr txBox="1"/>
          <p:nvPr>
            <p:ph idx="14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7" name="Google Shape;247;p41"/>
          <p:cNvSpPr txBox="1"/>
          <p:nvPr>
            <p:ph idx="15" type="subTitle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8" name="Google Shape;24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4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4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 -">
  <p:cSld name="CUSTOM_3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4" name="Google Shape;254;p42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2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6" name="Google Shape;256;p42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8" name="Google Shape;258;p42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7" type="subTitle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0" name="Google Shape;260;p42"/>
          <p:cNvSpPr txBox="1"/>
          <p:nvPr>
            <p:ph idx="8" type="subTitle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2"/>
          <p:cNvSpPr txBox="1"/>
          <p:nvPr>
            <p:ph idx="9" type="subTitle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2" name="Google Shape;262;p42"/>
          <p:cNvSpPr txBox="1"/>
          <p:nvPr>
            <p:ph idx="13" type="subTitle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14" type="subTitle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4" name="Google Shape;264;p42"/>
          <p:cNvSpPr txBox="1"/>
          <p:nvPr>
            <p:ph idx="15" type="subTitle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66" name="Google Shape;266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3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0" name="Google Shape;270;p43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3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2" name="Google Shape;272;p43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4" name="Google Shape;274;p43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3"/>
          <p:cNvSpPr txBox="1"/>
          <p:nvPr>
            <p:ph idx="7" type="subTitle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idx="8" type="subTitle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3"/>
          <p:cNvSpPr txBox="1"/>
          <p:nvPr>
            <p:ph idx="9" type="subTitle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8" name="Google Shape;278;p43"/>
          <p:cNvSpPr txBox="1"/>
          <p:nvPr>
            <p:ph idx="13" type="subTitle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3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80" name="Google Shape;280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4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4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4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6" name="Google Shape;286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4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4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4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4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5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idx="1" type="subTitle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4" name="Google Shape;294;p45"/>
          <p:cNvSpPr txBox="1"/>
          <p:nvPr>
            <p:ph idx="2" type="subTitle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5"/>
          <p:cNvSpPr txBox="1"/>
          <p:nvPr>
            <p:ph idx="3" type="subTitle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6" name="Google Shape;296;p45"/>
          <p:cNvSpPr txBox="1"/>
          <p:nvPr>
            <p:ph idx="4" type="subTitle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5" type="subTitle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6" type="subTitle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5"/>
          <p:cNvSpPr txBox="1"/>
          <p:nvPr>
            <p:ph idx="7" type="subTitle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0" name="Google Shape;300;p45"/>
          <p:cNvSpPr txBox="1"/>
          <p:nvPr>
            <p:ph idx="8" type="subTitle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5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02" name="Google Shape;302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6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idx="1" type="subTitle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2" type="subTitle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6"/>
          <p:cNvSpPr txBox="1"/>
          <p:nvPr>
            <p:ph idx="3" type="subTitle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8" name="Google Shape;308;p46"/>
          <p:cNvSpPr txBox="1"/>
          <p:nvPr>
            <p:ph idx="4" type="subTitle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6"/>
          <p:cNvSpPr txBox="1"/>
          <p:nvPr>
            <p:ph idx="5" type="subTitle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10" name="Google Shape;310;p46"/>
          <p:cNvSpPr txBox="1"/>
          <p:nvPr>
            <p:ph idx="6" type="subTitle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6"/>
          <p:cNvSpPr txBox="1"/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12" name="Google Shape;3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4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2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4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4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4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4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47"/>
          <p:cNvSpPr txBox="1"/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1" type="subTitle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4" name="Google Shape;324;p47"/>
          <p:cNvSpPr txBox="1"/>
          <p:nvPr>
            <p:ph idx="2" type="subTitle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47"/>
          <p:cNvSpPr txBox="1"/>
          <p:nvPr>
            <p:ph idx="3" type="subTitle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6" name="Google Shape;326;p47"/>
          <p:cNvSpPr txBox="1"/>
          <p:nvPr>
            <p:ph idx="4" type="subTitle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47"/>
          <p:cNvSpPr txBox="1"/>
          <p:nvPr>
            <p:ph idx="5" type="subTitle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8" name="Google Shape;328;p47"/>
          <p:cNvSpPr txBox="1"/>
          <p:nvPr>
            <p:ph idx="6" type="subTitle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47"/>
          <p:cNvSpPr txBox="1"/>
          <p:nvPr>
            <p:ph idx="7" type="subTitle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30" name="Google Shape;330;p47"/>
          <p:cNvSpPr txBox="1"/>
          <p:nvPr>
            <p:ph idx="8" type="subTitle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7"/>
          <p:cNvSpPr txBox="1"/>
          <p:nvPr>
            <p:ph idx="9" type="title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2" name="Google Shape;332;p47"/>
          <p:cNvSpPr txBox="1"/>
          <p:nvPr>
            <p:ph idx="13" type="title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47"/>
          <p:cNvSpPr txBox="1"/>
          <p:nvPr>
            <p:ph idx="14" type="title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4" name="Google Shape;334;p47"/>
          <p:cNvSpPr txBox="1"/>
          <p:nvPr>
            <p:ph idx="15" type="title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/>
          <p:nvPr>
            <p:ph idx="1" type="subTitle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37" name="Google Shape;337;p48"/>
          <p:cNvSpPr txBox="1"/>
          <p:nvPr>
            <p:ph idx="2" type="subTitle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8" name="Google Shape;338;p48"/>
          <p:cNvSpPr txBox="1"/>
          <p:nvPr>
            <p:ph idx="3" type="subTitle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39" name="Google Shape;339;p48"/>
          <p:cNvSpPr txBox="1"/>
          <p:nvPr>
            <p:ph idx="4" type="subTitle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0" name="Google Shape;340;p48"/>
          <p:cNvSpPr txBox="1"/>
          <p:nvPr>
            <p:ph idx="5" type="subTitle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1" name="Google Shape;341;p48"/>
          <p:cNvSpPr txBox="1"/>
          <p:nvPr>
            <p:ph idx="6" type="subTitle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2" name="Google Shape;342;p48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43" name="Google Shape;343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5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/>
          <p:nvPr>
            <p:ph idx="1" type="subTitle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7" name="Google Shape;347;p49"/>
          <p:cNvSpPr txBox="1"/>
          <p:nvPr>
            <p:ph idx="2" type="subTitle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3" type="subTitle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9" name="Google Shape;349;p49"/>
          <p:cNvSpPr txBox="1"/>
          <p:nvPr>
            <p:ph idx="4" type="subTitle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49"/>
          <p:cNvSpPr txBox="1"/>
          <p:nvPr>
            <p:ph idx="5" type="subTitle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1" name="Google Shape;351;p49"/>
          <p:cNvSpPr txBox="1"/>
          <p:nvPr>
            <p:ph idx="6" type="subTitle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9"/>
          <p:cNvSpPr txBox="1"/>
          <p:nvPr>
            <p:ph idx="7" type="subTitle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3" name="Google Shape;353;p49"/>
          <p:cNvSpPr txBox="1"/>
          <p:nvPr>
            <p:ph idx="8" type="subTitle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9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55" name="Google Shape;355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6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5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5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5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5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50"/>
          <p:cNvSpPr txBox="1"/>
          <p:nvPr>
            <p:ph idx="1" type="subTitle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5" name="Google Shape;365;p50"/>
          <p:cNvSpPr txBox="1"/>
          <p:nvPr>
            <p:ph idx="2" type="subTitle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0"/>
          <p:cNvSpPr txBox="1"/>
          <p:nvPr>
            <p:ph idx="3" type="subTitle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7" name="Google Shape;367;p50"/>
          <p:cNvSpPr txBox="1"/>
          <p:nvPr>
            <p:ph idx="4" type="subTitle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0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69" name="Google Shape;369;p50"/>
          <p:cNvSpPr txBox="1"/>
          <p:nvPr>
            <p:ph idx="5" type="subTitle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0" name="Google Shape;370;p50"/>
          <p:cNvSpPr txBox="1"/>
          <p:nvPr>
            <p:ph idx="6" type="subTitle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/>
          <p:nvPr>
            <p:ph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3" name="Google Shape;373;p51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1"/>
          <p:cNvSpPr txBox="1"/>
          <p:nvPr>
            <p:ph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5" name="Google Shape;375;p51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51"/>
          <p:cNvSpPr txBox="1"/>
          <p:nvPr>
            <p:ph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7" name="Google Shape;377;p51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8" name="Google Shape;378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8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>
            <p:ph idx="1" type="subTitle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2" name="Google Shape;382;p52"/>
          <p:cNvSpPr txBox="1"/>
          <p:nvPr>
            <p:ph idx="2" type="subTitle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2"/>
          <p:cNvSpPr txBox="1"/>
          <p:nvPr>
            <p:ph idx="3" type="subTitle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4" name="Google Shape;384;p52"/>
          <p:cNvSpPr txBox="1"/>
          <p:nvPr>
            <p:ph idx="4" type="subTitle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52"/>
          <p:cNvSpPr txBox="1"/>
          <p:nvPr>
            <p:ph idx="5" type="subTitle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6" name="Google Shape;386;p52"/>
          <p:cNvSpPr txBox="1"/>
          <p:nvPr>
            <p:ph idx="6" type="subTitle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7" name="Google Shape;387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5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5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5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52"/>
          <p:cNvSpPr txBox="1"/>
          <p:nvPr>
            <p:ph type="title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93" name="Google Shape;393;p52"/>
          <p:cNvSpPr txBox="1"/>
          <p:nvPr>
            <p:ph idx="7" type="title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94" name="Google Shape;394;p52"/>
          <p:cNvSpPr txBox="1"/>
          <p:nvPr>
            <p:ph idx="8" type="title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7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 txBox="1"/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7" name="Google Shape;397;p53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8" name="Google Shape;398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7_2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02" name="Google Shape;402;p54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403" name="Google Shape;403;p5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5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8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7" name="Google Shape;407;p55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08" name="Google Shape;408;p5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5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5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9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5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5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5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5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5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5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56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19" name="Google Shape;419;p56"/>
          <p:cNvSpPr txBox="1"/>
          <p:nvPr>
            <p:ph idx="1" type="subTitle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20" name="Google Shape;420;p56"/>
          <p:cNvSpPr txBox="1"/>
          <p:nvPr>
            <p:ph idx="2" type="subTitle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9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3" name="Google Shape;423;p57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57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5" name="Google Shape;425;p57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57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27" name="Google Shape;427;p5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5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31" name="Google Shape;431;p58"/>
          <p:cNvSpPr txBox="1"/>
          <p:nvPr>
            <p:ph idx="1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2" name="Google Shape;432;p58"/>
          <p:cNvSpPr txBox="1"/>
          <p:nvPr>
            <p:ph idx="2" type="subTitle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58"/>
          <p:cNvSpPr txBox="1"/>
          <p:nvPr>
            <p:ph idx="3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4" name="Google Shape;434;p58"/>
          <p:cNvSpPr txBox="1"/>
          <p:nvPr>
            <p:ph idx="4" type="subTitle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58"/>
          <p:cNvSpPr txBox="1"/>
          <p:nvPr>
            <p:ph idx="5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6" name="Google Shape;436;p58"/>
          <p:cNvSpPr txBox="1"/>
          <p:nvPr>
            <p:ph idx="6" type="subTitle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7" name="Google Shape;437;p5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5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5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5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3" name="Google Shape;443;p59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5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5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5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5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5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6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6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6"/>
          <p:cNvSpPr txBox="1"/>
          <p:nvPr>
            <p:ph idx="2" type="title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" name="Google Shape;39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6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6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6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6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6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6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6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6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6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0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6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6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6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6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6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6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5" name="Google Shape;45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idx="1" type="subTitle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2" type="subTitle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1" name="Google Shape;51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55" name="Google Shape;5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9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9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2" name="Google Shape;62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20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theme" Target="../theme/theme1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b="0" i="0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ud.hr/" TargetMode="External"/><Relationship Id="rId4" Type="http://schemas.openxmlformats.org/officeDocument/2006/relationships/hyperlink" Target="https://www.razredna-nastava.net/" TargetMode="External"/><Relationship Id="rId5" Type="http://schemas.openxmlformats.org/officeDocument/2006/relationships/hyperlink" Target="http://www.antonija-horvatek.from.hr/citanje-i-pisanje.htm" TargetMode="External"/><Relationship Id="rId6" Type="http://schemas.openxmlformats.org/officeDocument/2006/relationships/hyperlink" Target="https://www.artrea.com.hr/onlineskola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"/>
          <p:cNvSpPr txBox="1"/>
          <p:nvPr>
            <p:ph type="ctrTitle"/>
          </p:nvPr>
        </p:nvSpPr>
        <p:spPr>
          <a:xfrm>
            <a:off x="1039950" y="1091000"/>
            <a:ext cx="73989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>
                <a:latin typeface="Arial"/>
                <a:ea typeface="Arial"/>
                <a:cs typeface="Arial"/>
                <a:sym typeface="Arial"/>
              </a:rPr>
              <a:t>Teškoće čitanja i pisanja u školskoj dobi</a:t>
            </a:r>
            <a:endParaRPr sz="5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"/>
          <p:cNvSpPr txBox="1"/>
          <p:nvPr>
            <p:ph idx="1" type="subTitle"/>
          </p:nvPr>
        </p:nvSpPr>
        <p:spPr>
          <a:xfrm>
            <a:off x="869950" y="440195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mag. logoped. Antonela Perošić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"/>
          <p:cNvSpPr txBox="1"/>
          <p:nvPr>
            <p:ph idx="1" type="subTitle"/>
          </p:nvPr>
        </p:nvSpPr>
        <p:spPr>
          <a:xfrm>
            <a:off x="869950" y="34675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Osnovna škola Novi Marof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72370654e_0_18"/>
          <p:cNvSpPr txBox="1"/>
          <p:nvPr>
            <p:ph idx="1" type="body"/>
          </p:nvPr>
        </p:nvSpPr>
        <p:spPr>
          <a:xfrm>
            <a:off x="143775" y="525025"/>
            <a:ext cx="8642400" cy="4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skrbiti se da dijete savjesno izvršava obaveze koje može,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stalno iskazivati razumijevanje, pažnju i ohrabrivanje – ne samo povezano sa školskim obvezama,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biti strpljiv, ne “kažnjavati” ga za nešto što ne može (barem ne onako kako bismo mi željeli),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 odnosima i radu biti kreativan i pozitivan, uporan i dosljedan,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pokušati mu organizirati “režim dana”, podjednake uvjete,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povremeno pročitati umjesto njega glasno, da bi razumio, ali i čuo vrednote jezika pri glasnom čitanju,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 opterećivati ga dodatnim zadaćama i vježbama (dostatne su već školske i logopedske),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truditi se da mu tekstovi i štiva budu privlačni kako bi ga to dodatno motiviralo,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redovito surađivati s učiteljem, napraviti plan djelovanja,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poticati ga na bavljenje različitim aktivnostima kako bi se osjećao uspješnim,</a:t>
            </a:r>
            <a:endParaRPr sz="1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 očekivati čudo – problem je vrlo složen i zahtijeva puno vremena, strpljenja, pažnje i ljubavi.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"/>
          <p:cNvSpPr txBox="1"/>
          <p:nvPr/>
        </p:nvSpPr>
        <p:spPr>
          <a:xfrm>
            <a:off x="577075" y="374300"/>
            <a:ext cx="75111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POVEZNICE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Web stranica na temu disleksije</a:t>
            </a:r>
            <a:r>
              <a:rPr lang="en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https://hud.hr/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Web stranice s materijalima za vježbanje čitanja i pisanja</a:t>
            </a:r>
            <a:r>
              <a:rPr lang="en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https://www.razredna-nastava.net/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http://www.antonija-horvatek.from.hr/citanje-i-pisanje.htm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https://www.artrea.com.hr/onlineskola.html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"/>
          <p:cNvSpPr txBox="1"/>
          <p:nvPr>
            <p:ph type="title"/>
          </p:nvPr>
        </p:nvSpPr>
        <p:spPr>
          <a:xfrm>
            <a:off x="324850" y="3578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Disleksija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"/>
          <p:cNvSpPr txBox="1"/>
          <p:nvPr>
            <p:ph idx="4" type="subTitle"/>
          </p:nvPr>
        </p:nvSpPr>
        <p:spPr>
          <a:xfrm>
            <a:off x="-120600" y="1066025"/>
            <a:ext cx="92646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skup teškoća koje se očituju u čitanju, pisanju, orijentaciji, razumijevanju teksta, fonološkoj obradi riječi itd.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nije bolest i ne liječi se, ali se prikladnom terapijom kod logopeda može znatno ublažiti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nije uvjetovana inteligencijom ni drugim sposobnostima, a nije ni problem ponašanja i motivacije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javlja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se u oko 10% populacije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"/>
          <p:cNvSpPr txBox="1"/>
          <p:nvPr/>
        </p:nvSpPr>
        <p:spPr>
          <a:xfrm>
            <a:off x="6304500" y="326425"/>
            <a:ext cx="283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" title="vrcenje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38" y="2747300"/>
            <a:ext cx="5207175" cy="74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"/>
          <p:cNvSpPr txBox="1"/>
          <p:nvPr>
            <p:ph idx="1" type="subTitle"/>
          </p:nvPr>
        </p:nvSpPr>
        <p:spPr>
          <a:xfrm>
            <a:off x="4712000" y="435700"/>
            <a:ext cx="46527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Nespecifične teškoće povezane s čitanjem – mogu ih imati i djeca koja nemaju disleksiju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"/>
          <p:cNvSpPr txBox="1"/>
          <p:nvPr>
            <p:ph idx="2" type="subTitle"/>
          </p:nvPr>
        </p:nvSpPr>
        <p:spPr>
          <a:xfrm>
            <a:off x="4883850" y="1410200"/>
            <a:ext cx="41523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sporost, različite blokade i stanke,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poremećen ritam i izražajnost čitanja,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nejasna i površna artikulacija,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čitanje napamet,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slabo razumijevanje pročitanog.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"/>
          <p:cNvSpPr txBox="1"/>
          <p:nvPr>
            <p:ph idx="3" type="subTitle"/>
          </p:nvPr>
        </p:nvSpPr>
        <p:spPr>
          <a:xfrm>
            <a:off x="231500" y="486275"/>
            <a:ext cx="45648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Specifične teškoće povezane s čitanjem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"/>
          <p:cNvSpPr txBox="1"/>
          <p:nvPr>
            <p:ph idx="4" type="subTitle"/>
          </p:nvPr>
        </p:nvSpPr>
        <p:spPr>
          <a:xfrm>
            <a:off x="231500" y="896025"/>
            <a:ext cx="4016700" cy="4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zamjene grafički sličnih slova (b-d, b-p, m-n, n-u, a-e, s-z, š-ž)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zamjene fonetski sličnih slova (d-t, g-k, b-p, z-s)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zamjene slogova i riječi -pogađanje (on-no, mračni-mačka)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dodavanje slova i slogova (brada-barada)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ponavljanje dijelova riječi (nasmijanini)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vraćanje na već pročitani red,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izostavljanje riječi i cijelih redaka.</a:t>
            </a:r>
            <a:endParaRPr sz="15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p3"/>
          <p:cNvCxnSpPr/>
          <p:nvPr/>
        </p:nvCxnSpPr>
        <p:spPr>
          <a:xfrm>
            <a:off x="4416900" y="286600"/>
            <a:ext cx="16800" cy="461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"/>
          <p:cNvSpPr txBox="1"/>
          <p:nvPr>
            <p:ph idx="3" type="subTitle"/>
          </p:nvPr>
        </p:nvSpPr>
        <p:spPr>
          <a:xfrm>
            <a:off x="69875" y="385125"/>
            <a:ext cx="44655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Specifične teškoće povezane s pisanjem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"/>
          <p:cNvSpPr txBox="1"/>
          <p:nvPr>
            <p:ph idx="1" type="subTitle"/>
          </p:nvPr>
        </p:nvSpPr>
        <p:spPr>
          <a:xfrm>
            <a:off x="4654825" y="385125"/>
            <a:ext cx="44655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Nespecifične teškoće povezane s pisanjem – često ih imaju i djeca bez disleksij</a:t>
            </a: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"/>
          <p:cNvSpPr txBox="1"/>
          <p:nvPr>
            <p:ph idx="2" type="subTitle"/>
          </p:nvPr>
        </p:nvSpPr>
        <p:spPr>
          <a:xfrm>
            <a:off x="4798075" y="1157350"/>
            <a:ext cx="41790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sporost, neurednost u radu, slabija čitljivost rukopisa,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teškoće pri uporabi pravopisnih i gramatičkih pravila,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narušen osjećaj za sintaksu.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"/>
          <p:cNvSpPr txBox="1"/>
          <p:nvPr>
            <p:ph idx="4" type="subTitle"/>
          </p:nvPr>
        </p:nvSpPr>
        <p:spPr>
          <a:xfrm>
            <a:off x="69875" y="886425"/>
            <a:ext cx="40605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teškoće u povezivanju slova s glasom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zamjene grafički ili fonetski sličnih slova,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produljeno “zrcalno” pisanje slova ili brojki,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strukturalne pogreške (umetanje, dodavanje, premještanje),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izostavljanje slova, dijelova riječi ili rečenice,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teškoće u slijedu smjera pisanja.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4"/>
          <p:cNvCxnSpPr/>
          <p:nvPr/>
        </p:nvCxnSpPr>
        <p:spPr>
          <a:xfrm>
            <a:off x="4416900" y="286600"/>
            <a:ext cx="16800" cy="461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"/>
          <p:cNvSpPr txBox="1"/>
          <p:nvPr>
            <p:ph type="title"/>
          </p:nvPr>
        </p:nvSpPr>
        <p:spPr>
          <a:xfrm>
            <a:off x="232450" y="446200"/>
            <a:ext cx="718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Anketa za roditelje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"/>
          <p:cNvSpPr txBox="1"/>
          <p:nvPr>
            <p:ph idx="1" type="body"/>
          </p:nvPr>
        </p:nvSpPr>
        <p:spPr>
          <a:xfrm>
            <a:off x="0" y="1018900"/>
            <a:ext cx="89148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Obiteljska anamneza – je li netko u obitelji imao slične teškoće?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bilo većih problema tijekom trudnoće?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bilo većih problema neposredno prije, za vrijeme i neposredno nakon porođaja?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kod djeteta kasnio razvoj motorike?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kod djeteta kasnio razvoj govora?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dijete dulje upotrebljavalo fraze koje zamjenjuju riječi?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pri pravoj uporabi neke riječi?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dijete “konfuzno” u prostoru i vremenu?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u verbalnom izražavanju svojih misli?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Pokazuje li dijete “čudnu” motoričku nespretnost u nekim područjima (spoticanje, preskakanje), a neočekivanu spretnost u drugim ( npr. manipulacije Lego – kockama)?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"/>
          <p:cNvSpPr txBox="1"/>
          <p:nvPr>
            <p:ph idx="1" type="body"/>
          </p:nvPr>
        </p:nvSpPr>
        <p:spPr>
          <a:xfrm>
            <a:off x="-117975" y="452000"/>
            <a:ext cx="8722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596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dijete nesigurno u tomu koju ruku upotrijebiti u uobičajenim i inače automatskim postupcima?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i dalje teškoće s oblačenjem, obuvanjem, vezivanjem 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Pokazuje li dijete “čudne” teškoće u učenju pjesmica s rimom?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pri ponavljanju i oponašanju ritma?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neuobičajene teškoće pamćenja (zaboravlja vremenski bliske događaje, a pamti vremenski puno zahtjevnije)?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Pokazuje li dijete posebno zanimanje za slušanje priča?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pri praćenju i ponavljanju slijeda riječi u rečenici ( teško igra igre riječima gdje treba ponavljati što je čulo)?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u pamćenju i svladavanju dvije i više govornih instrukcija u nizu?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razdoblja “blistavosti” i potpunih “blokada”?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“dobre” i “loše” dane bez vidljivog razloga?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Ima li dijete teškoće u organiziranju radnog dana i slobodnog vremena?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"/>
          <p:cNvSpPr txBox="1"/>
          <p:nvPr>
            <p:ph type="title"/>
          </p:nvPr>
        </p:nvSpPr>
        <p:spPr>
          <a:xfrm>
            <a:off x="0" y="281750"/>
            <a:ext cx="47115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Je li to doista disleksija?</a:t>
            </a:r>
            <a:endParaRPr b="1" sz="22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300"/>
          </a:p>
        </p:txBody>
      </p:sp>
      <p:sp>
        <p:nvSpPr>
          <p:cNvPr id="517" name="Google Shape;517;p7"/>
          <p:cNvSpPr txBox="1"/>
          <p:nvPr>
            <p:ph idx="1" type="body"/>
          </p:nvPr>
        </p:nvSpPr>
        <p:spPr>
          <a:xfrm>
            <a:off x="81625" y="719575"/>
            <a:ext cx="8182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AutoNum type="arabicParenR"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Djeca koja imaju prolazne teškoće u čitanju i pisanju</a:t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djeca koja dolaze iz sredine koja im ne pruža dovoljno stimulacije za razvoj vještina potrebnih za usvajanje čitanja i pisanja</a:t>
            </a:r>
            <a:b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djeca koja su u fazi početnog čitanja i pisanja često bila odsutna iz škole zbog bolesti i sama ne mogu nadoknaditi propušteno</a:t>
            </a:r>
            <a:b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djeca koja su “psihički odsutna” iako su redovito na nastavi; uzroci mogu biti različiti (emocionalne teškoće zbog situacije u obitelji – preseljenja, razvod roditelja … ).</a:t>
            </a:r>
            <a:b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nedostatno “zrela” djeca kojima je tempo odvijanja nastave prebrz, a metodički postupci ne odgovaraju njihovu kognitivnom stilu</a:t>
            </a:r>
            <a:b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– djeca s blažim pasivnim ili aktivnim poremećajima u ponašanju – u otporu su ili agresiji i čim se ukloni uzrok takva ponašanja, i rezultati u radu su bolji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"/>
          <p:cNvSpPr txBox="1"/>
          <p:nvPr>
            <p:ph idx="1" type="body"/>
          </p:nvPr>
        </p:nvSpPr>
        <p:spPr>
          <a:xfrm>
            <a:off x="168975" y="728675"/>
            <a:ext cx="7717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2) Djeca koja imaju trajne teškoće u čitanju i pisanju u okviru općenito smanjenih sposobnosti</a:t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-"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čiji je IQ ispod prosjeka</a:t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-"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sa oštećenjem vida ili sluha</a:t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-"/>
            </a:pPr>
            <a:r>
              <a:rPr b="1"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 velikim moždanim oštećenjem</a:t>
            </a:r>
            <a:endParaRPr b="1"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-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vrlo teško svladavaju sve školske vještine – čitanje, pisanje, računanje, i tijekom cijelog školovanja imaju probleme zbog toga. 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Arial"/>
              <a:buChar char="-"/>
            </a:pPr>
            <a:r>
              <a:rPr lang="en" sz="16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potrebno im je odrediti stvarne sposobnosti i prema tome im omogućiti oblik školovanja uz program primjeren njihovim sposobnostima.</a:t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Kako pomoći djetetu?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 txBox="1"/>
          <p:nvPr>
            <p:ph idx="1" type="body"/>
          </p:nvPr>
        </p:nvSpPr>
        <p:spPr>
          <a:xfrm>
            <a:off x="87225" y="1090250"/>
            <a:ext cx="8930400" cy="3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shvatiti, razumjeti problem disleksije, treba se dodatno educirati,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 opterećivati se traženjem uzroka i mogućih “krivaca”,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objasniti djetetu problem, uzimajući u obzir njegove mogućnosti shvaćanja s obzirom na dob i sposobnosti,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dati djetetu do znanja da mu želimo pomoći i da smo na njegovoj strani,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pružiti mu osjećaj da vjerujemo u njegove sposobnosti,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okolinu (obitelj, školu, prijatelje) upoznati s djetetovim problemom i potrebama,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ne očekivati previše pomoći od drugih, ali je stalno tražiti, biti spreman na osobni angažman,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dati djetetu psihološku podršku u svladavanju teškoća u vezi sa školom i okolinom,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Arial"/>
              <a:buChar char="●"/>
            </a:pPr>
            <a:r>
              <a:rPr lang="en" sz="135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potražiti pomoć stručnjaka, surađivati s njim i aktivno se uključiti u terapijski proces,</a:t>
            </a:r>
            <a:endParaRPr sz="13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50">
              <a:solidFill>
                <a:srgbClr val="3030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Business Slides XL by Slidesgo">
  <a:themeElements>
    <a:clrScheme name="Simple Light">
      <a:dk1>
        <a:srgbClr val="000000"/>
      </a:dk1>
      <a:lt1>
        <a:srgbClr val="E3F1E2"/>
      </a:lt1>
      <a:dk2>
        <a:srgbClr val="000000"/>
      </a:dk2>
      <a:lt2>
        <a:srgbClr val="E3F1E2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