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3.xml" ContentType="application/vnd.openxmlformats-officedocument.drawingml.char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57.png" ContentType="image/png"/>
  <Override PartName="/ppt/media/image1.png" ContentType="image/png"/>
  <Override PartName="/ppt/media/image58.png" ContentType="image/png"/>
  <Override PartName="/ppt/media/image2.png" ContentType="image/png"/>
  <Override PartName="/ppt/media/image59.png" ContentType="image/png"/>
  <Override PartName="/ppt/media/image3.png" ContentType="image/png"/>
  <Override PartName="/ppt/media/image4.png" ContentType="image/png"/>
  <Override PartName="/ppt/media/image70.png" ContentType="image/png"/>
  <Override PartName="/ppt/media/image71.png" ContentType="image/png"/>
  <Override PartName="/ppt/media/image5.png" ContentType="image/png"/>
  <Override PartName="/ppt/media/image72.png" ContentType="image/png"/>
  <Override PartName="/ppt/media/image6.png" ContentType="image/png"/>
  <Override PartName="/ppt/media/image73.png" ContentType="image/png"/>
  <Override PartName="/ppt/media/image7.png" ContentType="image/png"/>
  <Override PartName="/ppt/media/image74.png" ContentType="image/png"/>
  <Override PartName="/ppt/media/image8.png" ContentType="image/png"/>
  <Override PartName="/ppt/media/image75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png" ContentType="image/png"/>
  <Override PartName="/ppt/media/image76.png" ContentType="image/png"/>
  <Override PartName="/ppt/media/image77.png" ContentType="image/png"/>
  <Override PartName="/ppt/media/image78.png" ContentType="image/png"/>
  <Override PartName="/ppt/media/image79.png" ContentType="image/png"/>
  <Override PartName="/ppt/media/image80.png" ContentType="image/png"/>
  <Override PartName="/ppt/media/image81.png" ContentType="image/png"/>
  <Override PartName="/ppt/media/image82.png" ContentType="image/png"/>
  <Override PartName="/ppt/media/image83.png" ContentType="image/png"/>
  <Override PartName="/ppt/media/image84.png" ContentType="image/png"/>
  <Override PartName="/ppt/media/image85.png" ContentType="image/png"/>
  <Override PartName="/ppt/media/image86.png" ContentType="image/png"/>
  <Override PartName="/ppt/media/image87.png" ContentType="image/png"/>
  <Override PartName="/ppt/media/image88.png" ContentType="image/png"/>
  <Override PartName="/ppt/media/image89.png" ContentType="image/png"/>
  <Override PartName="/ppt/media/image90.png" ContentType="image/png"/>
  <Override PartName="/ppt/media/image91.png" ContentType="image/png"/>
  <Override PartName="/ppt/media/image92.png" ContentType="image/png"/>
  <Override PartName="/ppt/media/image93.png" ContentType="image/png"/>
  <Override PartName="/ppt/media/image94.png" ContentType="image/png"/>
  <Override PartName="/ppt/media/image95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_rels/notesSlide12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8288000" cy="10287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
</Relationships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5"/>
      <c:rotY val="20"/>
      <c:rAngAx val="1"/>
      <c:perspective val="30"/>
    </c:view3D>
    <c:floor>
      <c:spPr>
        <a:solidFill>
          <a:srgbClr val="ffffff">
            <a:alpha val="27000"/>
          </a:srgbClr>
        </a:solidFill>
        <a:ln w="9360">
          <a:noFill/>
        </a:ln>
      </c:spPr>
    </c:floor>
    <c:sideWall>
      <c:spPr>
        <a:noFill/>
        <a:ln w="9360">
          <a:noFill/>
        </a:ln>
      </c:spPr>
    </c:sideWall>
    <c:backWall>
      <c:spPr>
        <a:noFill/>
        <a:ln w="9360">
          <a:noFill/>
        </a:ln>
      </c:spPr>
    </c:backWall>
    <c:plotArea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NAJUČESTALIJE ONLINE AKTIVNOSTI</c:v>
                </c:pt>
              </c:strCache>
            </c:strRef>
          </c:tx>
          <c:spPr>
            <a:solidFill>
              <a:srgbClr val="4ea72e"/>
            </a:solidFill>
            <a:ln w="0">
              <a:solidFill>
                <a:srgbClr val="3a7d22"/>
              </a:solidFill>
            </a:ln>
          </c:spPr>
          <c:invertIfNegative val="0"/>
          <c:dPt>
            <c:idx val="0"/>
            <c:invertIfNegative val="0"/>
            <c:spPr>
              <a:solidFill>
                <a:srgbClr val="4ea72e"/>
              </a:solidFill>
              <a:ln w="0">
                <a:solidFill>
                  <a:srgbClr val="3a7d22"/>
                </a:solidFill>
              </a:ln>
            </c:spPr>
          </c:dPt>
          <c:dPt>
            <c:idx val="1"/>
            <c:invertIfNegative val="0"/>
            <c:spPr>
              <a:solidFill>
                <a:srgbClr val="4ea72e"/>
              </a:solidFill>
              <a:ln w="0">
                <a:solidFill>
                  <a:srgbClr val="3a7d22"/>
                </a:solidFill>
              </a:ln>
            </c:spPr>
          </c:dPt>
          <c:dPt>
            <c:idx val="2"/>
            <c:invertIfNegative val="0"/>
            <c:spPr>
              <a:solidFill>
                <a:srgbClr val="4ea72e"/>
              </a:solidFill>
              <a:ln w="0">
                <a:solidFill>
                  <a:srgbClr val="3a7d22"/>
                </a:solidFill>
              </a:ln>
            </c:spPr>
          </c:dPt>
          <c:dPt>
            <c:idx val="3"/>
            <c:invertIfNegative val="0"/>
            <c:spPr>
              <a:solidFill>
                <a:srgbClr val="4ea72e"/>
              </a:solidFill>
              <a:ln w="0">
                <a:solidFill>
                  <a:srgbClr val="3a7d22"/>
                </a:solidFill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0" sz="1400" spc="-1" strike="noStrike">
                      <a:solidFill>
                        <a:srgbClr val="000000"/>
                      </a:solidFill>
                      <a:latin typeface="Verdana"/>
                      <a:ea typeface="Verdana"/>
                    </a:defRPr>
                  </a:pPr>
                </a:p>
              </c:txPr>
              <c:tx>
                <c:rich>
                  <a:bodyPr/>
                  <a:p>
                    <a:fld id="{7F9E8299-BEA5-4EC5-9295-C98454D6870D}" type="VALUE">
                      <a:rPr b="0" lang="en-US" sz="1300" spc="-1" strike="noStrike">
                        <a:latin typeface="Arial"/>
                      </a:rPr>
                      <a:t>44,4</a:t>
                    </a:fld>
                    <a:r>
                      <a:rPr b="0" lang="en-US" sz="1300" spc="-1" strike="noStrike">
                        <a:latin typeface="Arial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0" sz="1400" spc="-1" strike="noStrike">
                      <a:solidFill>
                        <a:srgbClr val="000000"/>
                      </a:solidFill>
                      <a:latin typeface="Verdana"/>
                      <a:ea typeface="Verdana"/>
                    </a:defRPr>
                  </a:pPr>
                </a:p>
              </c:txPr>
              <c:tx>
                <c:rich>
                  <a:bodyPr/>
                  <a:p>
                    <a:fld id="{29523805-112A-4031-B906-DE94BAB015A0}" type="VALUE">
                      <a:rPr b="0" lang="en-US" sz="1300" spc="-1" strike="noStrike">
                        <a:latin typeface="Arial"/>
                      </a:rPr>
                      <a:t>22,1</a:t>
                    </a:fld>
                    <a:r>
                      <a:rPr b="0" lang="en-US" sz="1300" spc="-1" strike="noStrike">
                        <a:latin typeface="Arial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0" sz="1400" spc="-1" strike="noStrike">
                      <a:solidFill>
                        <a:srgbClr val="000000"/>
                      </a:solidFill>
                      <a:latin typeface="Verdana"/>
                      <a:ea typeface="Verdana"/>
                    </a:defRPr>
                  </a:pPr>
                </a:p>
              </c:txPr>
              <c:tx>
                <c:rich>
                  <a:bodyPr/>
                  <a:p>
                    <a:fld id="{9789DACC-90CA-4637-9B40-6B0DD3FEC0B3}" type="VALUE">
                      <a:rPr b="0" lang="en-US" sz="1300" spc="-1" strike="noStrike">
                        <a:latin typeface="Arial"/>
                      </a:rPr>
                      <a:t>13,7</a:t>
                    </a:fld>
                    <a:r>
                      <a:rPr b="0" lang="en-US" sz="1300" spc="-1" strike="noStrike">
                        <a:latin typeface="Arial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txPr>
                <a:bodyPr wrap="square"/>
                <a:lstStyle/>
                <a:p>
                  <a:pPr>
                    <a:defRPr b="0" sz="1400" spc="-1" strike="noStrike">
                      <a:solidFill>
                        <a:srgbClr val="000000"/>
                      </a:solidFill>
                      <a:latin typeface="Verdana"/>
                      <a:ea typeface="Verdana"/>
                    </a:defRPr>
                  </a:pPr>
                </a:p>
              </c:txPr>
              <c:tx>
                <c:rich>
                  <a:bodyPr/>
                  <a:p>
                    <a:fld id="{A5BD6FCD-596F-40D1-A181-42AC35C4A721}" type="VALUE">
                      <a:rPr b="0" lang="en-US" sz="1300" spc="-1" strike="noStrike">
                        <a:latin typeface="Arial"/>
                      </a:rPr>
                      <a:t>19,8</a:t>
                    </a:fld>
                    <a:r>
                      <a:rPr b="0" lang="en-US" sz="1300" spc="-1" strike="noStrike">
                        <a:latin typeface="Arial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400" spc="-1" strike="noStrike">
                    <a:solidFill>
                      <a:srgbClr val="000000"/>
                    </a:solidFill>
                    <a:latin typeface="Verdana"/>
                    <a:ea typeface="Verdana"/>
                  </a:defRPr>
                </a:pPr>
              </a:p>
            </c:txPr>
            <c:showLegendKey val="0"/>
            <c:showVal val="1"/>
            <c:showCatName val="1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PREGLEDAVANJE AUDIO I VIDEO SADRŽAJA</c:v>
                </c:pt>
                <c:pt idx="1">
                  <c:v>KOMUNIKACIJA I KORIŠTENJE DRUŠTVENIH MREŽA</c:v>
                </c:pt>
                <c:pt idx="2">
                  <c:v>GAMING</c:v>
                </c:pt>
                <c:pt idx="3">
                  <c:v>OSTALO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44.4</c:v>
                </c:pt>
                <c:pt idx="1">
                  <c:v>22.1</c:v>
                </c:pt>
                <c:pt idx="2">
                  <c:v>13.7</c:v>
                </c:pt>
                <c:pt idx="3">
                  <c:v>19.8</c:v>
                </c:pt>
              </c:numCache>
            </c:numRef>
          </c:val>
        </c:ser>
        <c:gapWidth val="150"/>
        <c:shape val="box"/>
        <c:axId val="99979061"/>
        <c:axId val="23758592"/>
        <c:axId val="0"/>
      </c:bar3DChart>
      <c:catAx>
        <c:axId val="9997906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1400" spc="-1" strike="noStrike">
                <a:solidFill>
                  <a:srgbClr val="000000"/>
                </a:solidFill>
                <a:latin typeface="Verdana"/>
                <a:ea typeface="Verdana"/>
              </a:defRPr>
            </a:pPr>
          </a:p>
        </c:txPr>
        <c:crossAx val="23758592"/>
        <c:crosses val="autoZero"/>
        <c:auto val="1"/>
        <c:lblAlgn val="ctr"/>
        <c:lblOffset val="100"/>
        <c:noMultiLvlLbl val="0"/>
      </c:catAx>
      <c:valAx>
        <c:axId val="23758592"/>
        <c:scaling>
          <c:orientation val="minMax"/>
          <c:max val="100"/>
        </c:scaling>
        <c:delete val="0"/>
        <c:axPos val="l"/>
        <c:majorGridlines>
          <c:spPr>
            <a:ln w="9360">
              <a:solidFill>
                <a:srgbClr val="f2f2f2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1400" spc="-1" strike="noStrike">
                <a:solidFill>
                  <a:srgbClr val="000000"/>
                </a:solidFill>
                <a:latin typeface="Verdana"/>
                <a:ea typeface="Verdana"/>
              </a:defRPr>
            </a:pPr>
          </a:p>
        </c:txPr>
        <c:crossAx val="99979061"/>
        <c:crosses val="autoZero"/>
        <c:crossBetween val="between"/>
        <c:majorUnit val="20"/>
      </c:valAx>
    </c:plotArea>
    <c:plotVisOnly val="1"/>
    <c:dispBlanksAs val="gap"/>
  </c:chart>
  <c:spPr>
    <a:noFill/>
    <a:ln w="9360"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Kliknite za premještanje slajda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r-HR" sz="2000" spc="-1" strike="noStrike">
                <a:latin typeface="Arial"/>
              </a:rPr>
              <a:t>Kliknite za uređivanje formata bilješki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r-HR" sz="1400" spc="-1" strike="noStrike">
                <a:latin typeface="Times New Roman"/>
              </a:rPr>
              <a:t>&lt;zaglavlje&gt;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hr-HR" sz="1400" spc="-1" strike="noStrike">
                <a:latin typeface="Times New Roman"/>
              </a:rPr>
              <a:t>&lt;datum/vrijeme&gt;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hr-HR" sz="1400" spc="-1" strike="noStrike">
                <a:latin typeface="Times New Roman"/>
              </a:rPr>
              <a:t>&lt;podnožje&gt;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E64E9505-E30E-4137-8B7A-756F9BC544EC}" type="slidenum">
              <a:rPr b="0" lang="hr-HR" sz="1400" spc="-1" strike="noStrike">
                <a:latin typeface="Times New Roman"/>
              </a:rPr>
              <a:t>&lt;broj-slajda&gt;</a:t>
            </a:fld>
            <a:endParaRPr b="0" lang="hr-H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hr-HR" sz="2000" spc="-1" strike="noStrike">
                <a:latin typeface="Arial"/>
              </a:rPr>
              <a:t>Naglasiti važnost konstantnog istraživanja omiljenih DM, jer se to jako često mijenja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hr-HR" sz="2000" spc="-1" strike="noStrike">
                <a:latin typeface="Arial"/>
              </a:rPr>
              <a:t>Dati primjer Facebooka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hr-HR" sz="2000" spc="-1" strike="noStrike">
              <a:latin typeface="Arial"/>
            </a:endParaRPr>
          </a:p>
        </p:txBody>
      </p:sp>
      <p:sp>
        <p:nvSpPr>
          <p:cNvPr id="33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D2F1089F-A626-4EA6-9C01-58C512E993C9}" type="slidenum">
              <a:rPr b="0" lang="hr-HR" sz="1400" spc="-1" strike="noStrike">
                <a:solidFill>
                  <a:srgbClr val="000000"/>
                </a:solidFill>
                <a:latin typeface="Arial"/>
                <a:ea typeface="+mn-ea"/>
              </a:rPr>
              <a:t>&lt;broj-slajda&gt;</a:t>
            </a:fld>
            <a:endParaRPr b="0" lang="hr-HR" sz="14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hr-HR" sz="2000" spc="-1" strike="noStrike">
                <a:latin typeface="Arial"/>
              </a:rPr>
              <a:t>U prirodi dječje igre je da se izažu malim rizicima.</a:t>
            </a:r>
            <a:endParaRPr b="0" lang="hr-H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hr-HR" sz="2000" spc="-1" strike="noStrike">
                <a:latin typeface="Arial"/>
              </a:rPr>
              <a:t>Iz najbolje namjere da ZAŠTITIMO djecu, onemogućujemo im da se suoče i nose s rizicima. Igra priprema djecu za nošenje sa stresom.</a:t>
            </a:r>
            <a:endParaRPr b="0" lang="hr-HR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800" spc="-1" strike="noStrike">
                <a:latin typeface="Times New Roman"/>
                <a:ea typeface="Calibri"/>
              </a:rPr>
              <a:t>Opasna igra i igra općenito važni su preduvjeti za efikasnu regulaciju emocija, posebno kada govorimo o strahu, ljutnji i frustraciji. </a:t>
            </a:r>
            <a:r>
              <a:rPr b="0" i="1" lang="en-US" sz="1800" spc="-1" strike="noStrike">
                <a:latin typeface="Times New Roman"/>
                <a:ea typeface="Calibri"/>
              </a:rPr>
              <a:t>Pri tome, nije cilj da roditelj potiče dijete da se igra s vatrom, ali bi bilo poželjno pustiti dijete da se samostalno igra na ulici, vozi bicikl, istražuje okolinu s prijateljima, koristi alate uz nadzor odrasle osobe.</a:t>
            </a:r>
            <a:r>
              <a:rPr b="0" lang="en-US" sz="1800" spc="-1" strike="noStrike">
                <a:latin typeface="Times New Roman"/>
                <a:ea typeface="Calibri"/>
              </a:rPr>
              <a:t> 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33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6AE807E-9CD5-40DB-B765-79E334DFB9AC}" type="slidenum">
              <a:rPr b="0" lang="hr-HR" sz="1200" spc="-1" strike="noStrike">
                <a:latin typeface="Times New Roman"/>
              </a:rPr>
              <a:t>15</a:t>
            </a:fld>
            <a:endParaRPr b="0" lang="hr-HR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hr-HR" sz="2000" spc="-1" strike="noStrike">
                <a:latin typeface="Arial"/>
              </a:rPr>
              <a:t>Neki se osjećaju prozvano i želite riješiti taj problem za dijete.</a:t>
            </a:r>
            <a:endParaRPr b="0" lang="hr-H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hr-HR" sz="2000" spc="-1" strike="noStrike">
                <a:latin typeface="Arial"/>
              </a:rPr>
              <a:t>Dosada je emocija koju svi povremeno osjećamo. To je neugodan osjećaj koji se javlja kada ne možemo zadovoljiti svoje želje.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33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22A872A-71EE-4958-A21F-BB0F2ECE98AC}" type="slidenum">
              <a:rPr b="0" lang="hr-HR" sz="1200" spc="-1" strike="noStrike">
                <a:latin typeface="Times New Roman"/>
              </a:rPr>
              <a:t>15</a:t>
            </a:fld>
            <a:endParaRPr b="0" lang="hr-H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CAD4F63-D4FB-43E2-832B-A3419B71DDAB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3/18/24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1595D3F-7703-4DBC-850F-F3996DFD364F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Kliknite za uređivanje formata teksta naslova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Kliknite za uređivanje formata teksta strukture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Druga razina strukture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Treća razina strukture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Četvrta razina strukture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Peta razina strukture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Šesta razina strukture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Sedma razina strukture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719280" y="714240"/>
            <a:ext cx="16849440" cy="1297440"/>
          </a:xfrm>
          <a:prstGeom prst="rect">
            <a:avLst/>
          </a:prstGeom>
        </p:spPr>
        <p:txBody>
          <a:bodyPr anchor="ctr">
            <a:normAutofit/>
          </a:bodyPr>
          <a:p>
            <a:pPr algn="ctr"/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Kliknite za uređivanje formata teksta naslova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19280" y="2226600"/>
            <a:ext cx="16849440" cy="734580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Kliknite za uređivanje formata teksta strukture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Druga razina strukture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Treća razina strukture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Četvrta razina strukture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Peta razina strukture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Šesta razina strukture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Sedma razina strukture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" name="Google Shape;20;p49" descr=""/>
          <p:cNvPicPr/>
          <p:nvPr/>
        </p:nvPicPr>
        <p:blipFill>
          <a:blip r:embed="rId2"/>
          <a:stretch/>
        </p:blipFill>
        <p:spPr>
          <a:xfrm>
            <a:off x="719280" y="9217440"/>
            <a:ext cx="1994040" cy="596160"/>
          </a:xfrm>
          <a:prstGeom prst="rect">
            <a:avLst/>
          </a:prstGeom>
          <a:ln w="0">
            <a:noFill/>
          </a:ln>
        </p:spPr>
      </p:pic>
      <p:pic>
        <p:nvPicPr>
          <p:cNvPr id="44" name="Google Shape;21;p49" descr=""/>
          <p:cNvPicPr/>
          <p:nvPr/>
        </p:nvPicPr>
        <p:blipFill>
          <a:blip r:embed="rId3"/>
          <a:stretch/>
        </p:blipFill>
        <p:spPr>
          <a:xfrm>
            <a:off x="15511320" y="9299520"/>
            <a:ext cx="2057040" cy="51408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image" Target="../media/image50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Relationship Id="rId11" Type="http://schemas.openxmlformats.org/officeDocument/2006/relationships/slideLayout" Target="../slideLayouts/slideLayout13.xml"/><Relationship Id="rId1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0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81.png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86.png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91.png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7d7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 flipH="1" rot="5400000">
            <a:off x="-79200" y="7115400"/>
            <a:ext cx="5551920" cy="5400360"/>
          </a:xfrm>
          <a:custGeom>
            <a:avLst/>
            <a:gdLst/>
            <a:ahLst/>
            <a:rect l="l" t="t" r="r" b="b"/>
            <a:pathLst>
              <a:path w="5552244" h="5400819">
                <a:moveTo>
                  <a:pt x="5552245" y="0"/>
                </a:moveTo>
                <a:lnTo>
                  <a:pt x="0" y="0"/>
                </a:lnTo>
                <a:lnTo>
                  <a:pt x="0" y="5400820"/>
                </a:lnTo>
                <a:lnTo>
                  <a:pt x="5552245" y="5400820"/>
                </a:lnTo>
                <a:lnTo>
                  <a:pt x="5552245" y="0"/>
                </a:lnTo>
                <a:close/>
              </a:path>
            </a:pathLst>
          </a:cu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2"/>
          <p:cNvSpPr/>
          <p:nvPr/>
        </p:nvSpPr>
        <p:spPr>
          <a:xfrm rot="5400000">
            <a:off x="12568320" y="6656400"/>
            <a:ext cx="5753520" cy="5596560"/>
          </a:xfrm>
          <a:custGeom>
            <a:avLst/>
            <a:gdLst/>
            <a:ahLst/>
            <a:rect l="l" t="t" r="r" b="b"/>
            <a:pathLst>
              <a:path w="5753832" h="5596910">
                <a:moveTo>
                  <a:pt x="0" y="0"/>
                </a:moveTo>
                <a:lnTo>
                  <a:pt x="5753833" y="0"/>
                </a:lnTo>
                <a:lnTo>
                  <a:pt x="5753833" y="5596910"/>
                </a:lnTo>
                <a:lnTo>
                  <a:pt x="0" y="559691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3"/>
          <p:cNvSpPr/>
          <p:nvPr/>
        </p:nvSpPr>
        <p:spPr>
          <a:xfrm>
            <a:off x="-1194480" y="8458560"/>
            <a:ext cx="20676240" cy="8265960"/>
          </a:xfrm>
          <a:custGeom>
            <a:avLst/>
            <a:gdLst/>
            <a:ah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4"/>
          <p:cNvSpPr/>
          <p:nvPr/>
        </p:nvSpPr>
        <p:spPr>
          <a:xfrm>
            <a:off x="4075200" y="2700000"/>
            <a:ext cx="10199160" cy="6175080"/>
          </a:xfrm>
          <a:custGeom>
            <a:avLst/>
            <a:gdLst/>
            <a:ahLst/>
            <a:rect l="l" t="t" r="r" b="b"/>
            <a:pathLst>
              <a:path w="10199654" h="6175427">
                <a:moveTo>
                  <a:pt x="0" y="0"/>
                </a:moveTo>
                <a:lnTo>
                  <a:pt x="10199654" y="0"/>
                </a:lnTo>
                <a:lnTo>
                  <a:pt x="10199654" y="6175426"/>
                </a:lnTo>
                <a:lnTo>
                  <a:pt x="0" y="617542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5"/>
          <p:cNvSpPr/>
          <p:nvPr/>
        </p:nvSpPr>
        <p:spPr>
          <a:xfrm>
            <a:off x="13784760" y="4025160"/>
            <a:ext cx="3320280" cy="5232600"/>
          </a:xfrm>
          <a:custGeom>
            <a:avLst/>
            <a:gdLst/>
            <a:ahLst/>
            <a:rect l="l" t="t" r="r" b="b"/>
            <a:pathLst>
              <a:path w="3320615" h="5233061">
                <a:moveTo>
                  <a:pt x="0" y="0"/>
                </a:moveTo>
                <a:lnTo>
                  <a:pt x="3320615" y="0"/>
                </a:lnTo>
                <a:lnTo>
                  <a:pt x="3320615" y="5233061"/>
                </a:lnTo>
                <a:lnTo>
                  <a:pt x="0" y="523306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6"/>
          <p:cNvSpPr/>
          <p:nvPr/>
        </p:nvSpPr>
        <p:spPr>
          <a:xfrm>
            <a:off x="1233000" y="3084840"/>
            <a:ext cx="3273480" cy="5903280"/>
          </a:xfrm>
          <a:custGeom>
            <a:avLst/>
            <a:gdLst/>
            <a:ahLst/>
            <a:rect l="l" t="t" r="r" b="b"/>
            <a:pathLst>
              <a:path w="3273776" h="5903530">
                <a:moveTo>
                  <a:pt x="0" y="0"/>
                </a:moveTo>
                <a:lnTo>
                  <a:pt x="3273775" y="0"/>
                </a:lnTo>
                <a:lnTo>
                  <a:pt x="3273775" y="5903530"/>
                </a:lnTo>
                <a:lnTo>
                  <a:pt x="0" y="590353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7"/>
          <p:cNvSpPr/>
          <p:nvPr/>
        </p:nvSpPr>
        <p:spPr>
          <a:xfrm rot="14746800">
            <a:off x="17518680" y="2368440"/>
            <a:ext cx="2450160" cy="1634760"/>
          </a:xfrm>
          <a:custGeom>
            <a:avLst/>
            <a:gdLst/>
            <a:ahLst/>
            <a:rect l="l" t="t" r="r" b="b"/>
            <a:pathLst>
              <a:path w="2450498" h="1635150">
                <a:moveTo>
                  <a:pt x="0" y="0"/>
                </a:moveTo>
                <a:lnTo>
                  <a:pt x="2450498" y="0"/>
                </a:lnTo>
                <a:lnTo>
                  <a:pt x="2450498" y="1635151"/>
                </a:lnTo>
                <a:lnTo>
                  <a:pt x="0" y="163515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8"/>
          <p:cNvSpPr/>
          <p:nvPr/>
        </p:nvSpPr>
        <p:spPr>
          <a:xfrm>
            <a:off x="5399640" y="4608360"/>
            <a:ext cx="7491600" cy="286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7515"/>
              </a:lnSpc>
            </a:pPr>
            <a:r>
              <a:rPr b="0" lang="en-US" sz="7750" spc="392" strike="noStrike">
                <a:solidFill>
                  <a:srgbClr val="545454"/>
                </a:solidFill>
                <a:latin typeface="Handy Casual"/>
              </a:rPr>
              <a:t>SLOBODNO VRIJEME DJECE</a:t>
            </a:r>
            <a:endParaRPr b="0" lang="hr-HR" sz="7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ec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 rot="5400000">
            <a:off x="12335040" y="5972760"/>
            <a:ext cx="7506720" cy="7301880"/>
          </a:xfrm>
          <a:custGeom>
            <a:avLst/>
            <a:gdLst/>
            <a:ahLst/>
            <a:rect l="l" t="t" r="r" b="b"/>
            <a:pathLst>
              <a:path w="7507114" h="7302374">
                <a:moveTo>
                  <a:pt x="0" y="0"/>
                </a:moveTo>
                <a:lnTo>
                  <a:pt x="7507114" y="0"/>
                </a:lnTo>
                <a:lnTo>
                  <a:pt x="7507114" y="7302375"/>
                </a:lnTo>
                <a:lnTo>
                  <a:pt x="0" y="730237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2"/>
          <p:cNvSpPr/>
          <p:nvPr/>
        </p:nvSpPr>
        <p:spPr>
          <a:xfrm flipV="1" rot="5400000">
            <a:off x="-699120" y="5607360"/>
            <a:ext cx="7506720" cy="7301880"/>
          </a:xfrm>
          <a:custGeom>
            <a:avLst/>
            <a:gdLst/>
            <a:ahLst/>
            <a:rect l="l" t="t" r="r" b="b"/>
            <a:pathLst>
              <a:path w="7507114" h="7302374">
                <a:moveTo>
                  <a:pt x="0" y="7302374"/>
                </a:moveTo>
                <a:lnTo>
                  <a:pt x="7507114" y="7302374"/>
                </a:lnTo>
                <a:lnTo>
                  <a:pt x="7507114" y="0"/>
                </a:lnTo>
                <a:lnTo>
                  <a:pt x="0" y="0"/>
                </a:lnTo>
                <a:lnTo>
                  <a:pt x="0" y="7302374"/>
                </a:lnTo>
                <a:close/>
              </a:path>
            </a:pathLst>
          </a:custGeom>
          <a:blipFill rotWithShape="0">
            <a:blip r:embed="rId2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3"/>
          <p:cNvSpPr/>
          <p:nvPr/>
        </p:nvSpPr>
        <p:spPr>
          <a:xfrm rot="5400000">
            <a:off x="5379840" y="4517640"/>
            <a:ext cx="7506720" cy="7301880"/>
          </a:xfrm>
          <a:custGeom>
            <a:avLst/>
            <a:gdLst/>
            <a:ahLst/>
            <a:rect l="l" t="t" r="r" b="b"/>
            <a:pathLst>
              <a:path w="7507114" h="7302374">
                <a:moveTo>
                  <a:pt x="0" y="0"/>
                </a:moveTo>
                <a:lnTo>
                  <a:pt x="7507114" y="0"/>
                </a:lnTo>
                <a:lnTo>
                  <a:pt x="7507114" y="7302374"/>
                </a:lnTo>
                <a:lnTo>
                  <a:pt x="0" y="730237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4"/>
          <p:cNvSpPr/>
          <p:nvPr/>
        </p:nvSpPr>
        <p:spPr>
          <a:xfrm>
            <a:off x="-1194480" y="7789320"/>
            <a:ext cx="20676240" cy="8265960"/>
          </a:xfrm>
          <a:custGeom>
            <a:avLst/>
            <a:gdLst/>
            <a:ah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5"/>
          <p:cNvSpPr/>
          <p:nvPr/>
        </p:nvSpPr>
        <p:spPr>
          <a:xfrm>
            <a:off x="5631480" y="5320080"/>
            <a:ext cx="3501360" cy="3938040"/>
          </a:xfrm>
          <a:custGeom>
            <a:avLst/>
            <a:gdLst/>
            <a:ahLst/>
            <a:rect l="l" t="t" r="r" b="b"/>
            <a:pathLst>
              <a:path w="3501545" h="3938343">
                <a:moveTo>
                  <a:pt x="0" y="0"/>
                </a:moveTo>
                <a:lnTo>
                  <a:pt x="3501545" y="0"/>
                </a:lnTo>
                <a:lnTo>
                  <a:pt x="3501545" y="3938343"/>
                </a:lnTo>
                <a:lnTo>
                  <a:pt x="0" y="393834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6"/>
          <p:cNvSpPr/>
          <p:nvPr/>
        </p:nvSpPr>
        <p:spPr>
          <a:xfrm>
            <a:off x="9133200" y="5320080"/>
            <a:ext cx="3178800" cy="3938040"/>
          </a:xfrm>
          <a:custGeom>
            <a:avLst/>
            <a:gdLst/>
            <a:ahLst/>
            <a:rect l="l" t="t" r="r" b="b"/>
            <a:pathLst>
              <a:path w="3179317" h="3938343">
                <a:moveTo>
                  <a:pt x="0" y="0"/>
                </a:moveTo>
                <a:lnTo>
                  <a:pt x="3179317" y="0"/>
                </a:lnTo>
                <a:lnTo>
                  <a:pt x="3179317" y="3938343"/>
                </a:lnTo>
                <a:lnTo>
                  <a:pt x="0" y="393834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7"/>
          <p:cNvSpPr/>
          <p:nvPr/>
        </p:nvSpPr>
        <p:spPr>
          <a:xfrm>
            <a:off x="2199600" y="1960200"/>
            <a:ext cx="13888440" cy="265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3487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ts val="3487"/>
              </a:lnSpc>
            </a:pPr>
            <a:r>
              <a:rPr b="0" lang="en-US" sz="3170" spc="160" strike="noStrike">
                <a:solidFill>
                  <a:srgbClr val="110f0d"/>
                </a:solidFill>
                <a:latin typeface="Canva Sans Bold"/>
              </a:rPr>
              <a:t>RAČUNALNE IGRICE</a:t>
            </a:r>
            <a:endParaRPr b="0" lang="hr-HR" sz="3170" spc="-1" strike="noStrike">
              <a:latin typeface="Arial"/>
            </a:endParaRPr>
          </a:p>
          <a:p>
            <a:pPr>
              <a:lnSpc>
                <a:spcPts val="3487"/>
              </a:lnSpc>
            </a:pPr>
            <a:r>
              <a:rPr b="0" lang="en-US" sz="3170" spc="160" strike="noStrike">
                <a:solidFill>
                  <a:srgbClr val="110f0d"/>
                </a:solidFill>
                <a:latin typeface="Canva Sans Bold Italics"/>
              </a:rPr>
              <a:t>+ razvoj fine motorike, razumijevanje prostornih odnosa, rješavanje problema</a:t>
            </a:r>
            <a:endParaRPr b="0" lang="hr-HR" sz="3170" spc="-1" strike="noStrike">
              <a:latin typeface="Arial"/>
            </a:endParaRPr>
          </a:p>
          <a:p>
            <a:pPr>
              <a:lnSpc>
                <a:spcPts val="3487"/>
              </a:lnSpc>
            </a:pPr>
            <a:r>
              <a:rPr b="0" lang="en-US" sz="3170" spc="160" strike="noStrike">
                <a:solidFill>
                  <a:srgbClr val="110f0d"/>
                </a:solidFill>
                <a:latin typeface="Canva Sans Bold Italics"/>
              </a:rPr>
              <a:t>-rizik od izloženosti nasilju, komunikacija s nepoznatim osobama, gubitak kontrole nad navikom igranja</a:t>
            </a:r>
            <a:endParaRPr b="0" lang="hr-HR" sz="3170" spc="-1" strike="noStrike">
              <a:latin typeface="Arial"/>
            </a:endParaRPr>
          </a:p>
        </p:txBody>
      </p:sp>
      <p:sp>
        <p:nvSpPr>
          <p:cNvPr id="212" name="CustomShape 8"/>
          <p:cNvSpPr/>
          <p:nvPr/>
        </p:nvSpPr>
        <p:spPr>
          <a:xfrm>
            <a:off x="816840" y="285840"/>
            <a:ext cx="16632720" cy="152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6001"/>
              </a:lnSpc>
            </a:pPr>
            <a:r>
              <a:rPr b="0" lang="en-US" sz="6000" spc="304" strike="noStrike">
                <a:solidFill>
                  <a:srgbClr val="110f0d"/>
                </a:solidFill>
                <a:latin typeface="Handy Casual"/>
              </a:rPr>
              <a:t>VRIJEME NA EKRANU UZ OPREZ, NADZOR I VREMENSKO OGRANIČENJE</a:t>
            </a:r>
            <a:endParaRPr b="0" lang="hr-HR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719280" y="75240"/>
            <a:ext cx="16849440" cy="129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37160" rIns="137160" tIns="68400" bIns="68400" anchor="ctr">
            <a:normAutofit/>
          </a:bodyPr>
          <a:p>
            <a:pPr algn="ctr">
              <a:lnSpc>
                <a:spcPct val="90000"/>
              </a:lnSpc>
            </a:pPr>
            <a:r>
              <a:rPr b="1" lang="hr-HR" sz="4200" spc="-1" strike="noStrike">
                <a:solidFill>
                  <a:srgbClr val="1baca1"/>
                </a:solidFill>
                <a:latin typeface="Verdana"/>
                <a:ea typeface="Verdana"/>
              </a:rPr>
              <a:t>Najčešće online aktivnosti djece i mladih?</a:t>
            </a:r>
            <a:endParaRPr b="0" lang="hr-HR" sz="4200" spc="-1" strike="noStrike">
              <a:latin typeface="Arial"/>
            </a:endParaRPr>
          </a:p>
        </p:txBody>
      </p:sp>
      <p:graphicFrame>
        <p:nvGraphicFramePr>
          <p:cNvPr id="214" name="Google Shape;340;p15"/>
          <p:cNvGraphicFramePr/>
          <p:nvPr/>
        </p:nvGraphicFramePr>
        <p:xfrm>
          <a:off x="719280" y="1373040"/>
          <a:ext cx="16849440" cy="734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15" name="CustomShape 2"/>
          <p:cNvSpPr/>
          <p:nvPr/>
        </p:nvSpPr>
        <p:spPr>
          <a:xfrm>
            <a:off x="5586120" y="4146120"/>
            <a:ext cx="6842160" cy="5345640"/>
          </a:xfrm>
          <a:prstGeom prst="rect">
            <a:avLst/>
          </a:prstGeom>
          <a:noFill/>
          <a:ln w="38100">
            <a:solidFill>
              <a:srgbClr val="e7258b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16" name="Slika 1" descr=""/>
          <p:cNvPicPr/>
          <p:nvPr/>
        </p:nvPicPr>
        <p:blipFill>
          <a:blip r:embed="rId2"/>
          <a:stretch/>
        </p:blipFill>
        <p:spPr>
          <a:xfrm>
            <a:off x="14554080" y="6861240"/>
            <a:ext cx="3569040" cy="314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612720" y="153360"/>
            <a:ext cx="16849440" cy="1297440"/>
          </a:xfrm>
          <a:prstGeom prst="rect">
            <a:avLst/>
          </a:prstGeom>
          <a:noFill/>
          <a:ln w="0">
            <a:noFill/>
          </a:ln>
        </p:spPr>
        <p:txBody>
          <a:bodyPr lIns="137160" rIns="137160" tIns="68400" bIns="68400" anchor="ctr">
            <a:normAutofit/>
          </a:bodyPr>
          <a:p>
            <a:pPr algn="ctr">
              <a:lnSpc>
                <a:spcPct val="90000"/>
              </a:lnSpc>
            </a:pPr>
            <a:r>
              <a:rPr b="1" lang="hr-HR" sz="4200" spc="-1" strike="noStrike">
                <a:solidFill>
                  <a:srgbClr val="1baca1"/>
                </a:solidFill>
                <a:latin typeface="Verdana"/>
                <a:ea typeface="Verdana"/>
              </a:rPr>
              <a:t>Najčešće korištene društvene mreže?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8" name="Google Shape;349;p16" descr=""/>
          <p:cNvPicPr/>
          <p:nvPr/>
        </p:nvPicPr>
        <p:blipFill>
          <a:blip r:embed="rId1"/>
          <a:stretch/>
        </p:blipFill>
        <p:spPr>
          <a:xfrm>
            <a:off x="719280" y="1992600"/>
            <a:ext cx="2075400" cy="2075400"/>
          </a:xfrm>
          <a:prstGeom prst="rect">
            <a:avLst/>
          </a:prstGeom>
          <a:ln w="0">
            <a:noFill/>
          </a:ln>
        </p:spPr>
      </p:pic>
      <p:pic>
        <p:nvPicPr>
          <p:cNvPr id="219" name="Google Shape;350;p16" descr=""/>
          <p:cNvPicPr/>
          <p:nvPr/>
        </p:nvPicPr>
        <p:blipFill>
          <a:blip r:embed="rId2"/>
          <a:stretch/>
        </p:blipFill>
        <p:spPr>
          <a:xfrm>
            <a:off x="10615680" y="2615400"/>
            <a:ext cx="2493000" cy="2473560"/>
          </a:xfrm>
          <a:prstGeom prst="rect">
            <a:avLst/>
          </a:prstGeom>
          <a:ln w="0">
            <a:noFill/>
          </a:ln>
        </p:spPr>
      </p:pic>
      <p:pic>
        <p:nvPicPr>
          <p:cNvPr id="220" name="Google Shape;351;p16" descr=""/>
          <p:cNvPicPr/>
          <p:nvPr/>
        </p:nvPicPr>
        <p:blipFill>
          <a:blip r:embed="rId3"/>
          <a:srcRect l="3796" t="32721" r="63679" b="30231"/>
          <a:stretch/>
        </p:blipFill>
        <p:spPr>
          <a:xfrm>
            <a:off x="354240" y="7050600"/>
            <a:ext cx="2174760" cy="1567080"/>
          </a:xfrm>
          <a:prstGeom prst="rect">
            <a:avLst/>
          </a:prstGeom>
          <a:ln w="0">
            <a:noFill/>
          </a:ln>
        </p:spPr>
      </p:pic>
      <p:pic>
        <p:nvPicPr>
          <p:cNvPr id="221" name="Google Shape;352;p16" descr="Vector, logo, symbol, resulution - 512x512, filesize - 3.65 K. Enjoy!"/>
          <p:cNvPicPr/>
          <p:nvPr/>
        </p:nvPicPr>
        <p:blipFill>
          <a:blip r:embed="rId4"/>
          <a:srcRect l="25238" t="20485" r="24241" b="22146"/>
          <a:stretch/>
        </p:blipFill>
        <p:spPr>
          <a:xfrm>
            <a:off x="8191080" y="1456920"/>
            <a:ext cx="1692360" cy="1922040"/>
          </a:xfrm>
          <a:prstGeom prst="rect">
            <a:avLst/>
          </a:prstGeom>
          <a:ln w="0">
            <a:noFill/>
          </a:ln>
        </p:spPr>
      </p:pic>
      <p:pic>
        <p:nvPicPr>
          <p:cNvPr id="222" name="Google Shape;353;p16" descr=""/>
          <p:cNvPicPr/>
          <p:nvPr/>
        </p:nvPicPr>
        <p:blipFill>
          <a:blip r:embed="rId5"/>
          <a:srcRect l="20508" t="0" r="20334" b="0"/>
          <a:stretch/>
        </p:blipFill>
        <p:spPr>
          <a:xfrm>
            <a:off x="3042360" y="4924440"/>
            <a:ext cx="2018520" cy="2169720"/>
          </a:xfrm>
          <a:prstGeom prst="rect">
            <a:avLst/>
          </a:prstGeom>
          <a:ln w="0">
            <a:noFill/>
          </a:ln>
        </p:spPr>
      </p:pic>
      <p:sp>
        <p:nvSpPr>
          <p:cNvPr id="223" name="CustomShape 2"/>
          <p:cNvSpPr/>
          <p:nvPr/>
        </p:nvSpPr>
        <p:spPr>
          <a:xfrm>
            <a:off x="14604480" y="1762560"/>
            <a:ext cx="1834560" cy="1834560"/>
          </a:xfrm>
          <a:prstGeom prst="roundRect">
            <a:avLst>
              <a:gd name="adj" fmla="val 16667"/>
            </a:avLst>
          </a:prstGeom>
          <a:blipFill rotWithShape="0">
            <a:blip r:embed="rId6"/>
            <a:stretch/>
          </a:blipFill>
          <a:ln w="0"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224" name="Google Shape;355;p16" descr=""/>
          <p:cNvPicPr/>
          <p:nvPr/>
        </p:nvPicPr>
        <p:blipFill>
          <a:blip r:embed="rId7"/>
          <a:stretch/>
        </p:blipFill>
        <p:spPr>
          <a:xfrm>
            <a:off x="5185440" y="2705040"/>
            <a:ext cx="1889280" cy="1889280"/>
          </a:xfrm>
          <a:prstGeom prst="rect">
            <a:avLst/>
          </a:prstGeom>
          <a:ln w="0">
            <a:noFill/>
          </a:ln>
        </p:spPr>
      </p:pic>
      <p:pic>
        <p:nvPicPr>
          <p:cNvPr id="225" name="Google Shape;358;p16" descr="Slikovni rezultat za facebook logo"/>
          <p:cNvPicPr/>
          <p:nvPr/>
        </p:nvPicPr>
        <p:blipFill>
          <a:blip r:embed="rId8"/>
          <a:stretch/>
        </p:blipFill>
        <p:spPr>
          <a:xfrm>
            <a:off x="12368160" y="5404320"/>
            <a:ext cx="1664280" cy="1664280"/>
          </a:xfrm>
          <a:prstGeom prst="rect">
            <a:avLst/>
          </a:prstGeom>
          <a:ln w="0">
            <a:noFill/>
          </a:ln>
        </p:spPr>
      </p:pic>
      <p:sp>
        <p:nvSpPr>
          <p:cNvPr id="226" name="CustomShape 3"/>
          <p:cNvSpPr/>
          <p:nvPr/>
        </p:nvSpPr>
        <p:spPr>
          <a:xfrm>
            <a:off x="842400" y="4009320"/>
            <a:ext cx="207540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37160" rIns="137160" tIns="68400" bIns="68400">
            <a:spAutoFit/>
          </a:bodyPr>
          <a:p>
            <a:pPr>
              <a:lnSpc>
                <a:spcPct val="100000"/>
              </a:lnSpc>
            </a:pPr>
            <a:r>
              <a:rPr b="1" lang="hr-HR" sz="2700" spc="-1" strike="noStrike">
                <a:solidFill>
                  <a:srgbClr val="000000"/>
                </a:solidFill>
                <a:latin typeface="Calibri"/>
                <a:ea typeface="Calibri"/>
              </a:rPr>
              <a:t>SNAPCHAT</a:t>
            </a:r>
            <a:endParaRPr b="0" lang="hr-HR" sz="2700" spc="-1" strike="noStrike">
              <a:latin typeface="Arial"/>
            </a:endParaRPr>
          </a:p>
        </p:txBody>
      </p:sp>
      <p:sp>
        <p:nvSpPr>
          <p:cNvPr id="227" name="CustomShape 4"/>
          <p:cNvSpPr/>
          <p:nvPr/>
        </p:nvSpPr>
        <p:spPr>
          <a:xfrm>
            <a:off x="3151440" y="6773400"/>
            <a:ext cx="207540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37160" rIns="137160" tIns="68400" bIns="68400">
            <a:spAutoFit/>
          </a:bodyPr>
          <a:p>
            <a:pPr>
              <a:lnSpc>
                <a:spcPct val="100000"/>
              </a:lnSpc>
            </a:pPr>
            <a:r>
              <a:rPr b="1" lang="hr-HR" sz="2700" spc="-1" strike="noStrike">
                <a:solidFill>
                  <a:srgbClr val="000000"/>
                </a:solidFill>
                <a:latin typeface="Calibri"/>
                <a:ea typeface="Calibri"/>
              </a:rPr>
              <a:t>DISCORD</a:t>
            </a:r>
            <a:endParaRPr b="0" lang="hr-HR" sz="2700" spc="-1" strike="noStrike">
              <a:latin typeface="Arial"/>
            </a:endParaRPr>
          </a:p>
        </p:txBody>
      </p:sp>
      <p:sp>
        <p:nvSpPr>
          <p:cNvPr id="228" name="CustomShape 5"/>
          <p:cNvSpPr/>
          <p:nvPr/>
        </p:nvSpPr>
        <p:spPr>
          <a:xfrm>
            <a:off x="446400" y="8482680"/>
            <a:ext cx="207540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37160" rIns="137160" tIns="68400" bIns="68400">
            <a:spAutoFit/>
          </a:bodyPr>
          <a:p>
            <a:pPr>
              <a:lnSpc>
                <a:spcPct val="100000"/>
              </a:lnSpc>
            </a:pPr>
            <a:r>
              <a:rPr b="1" lang="hr-HR" sz="2700" spc="-1" strike="noStrike">
                <a:solidFill>
                  <a:srgbClr val="000000"/>
                </a:solidFill>
                <a:latin typeface="Calibri"/>
                <a:ea typeface="Calibri"/>
              </a:rPr>
              <a:t>YOUTUBE</a:t>
            </a:r>
            <a:endParaRPr b="0" lang="hr-HR" sz="2700" spc="-1" strike="noStrike">
              <a:latin typeface="Arial"/>
            </a:endParaRPr>
          </a:p>
        </p:txBody>
      </p:sp>
      <p:sp>
        <p:nvSpPr>
          <p:cNvPr id="229" name="CustomShape 6"/>
          <p:cNvSpPr/>
          <p:nvPr/>
        </p:nvSpPr>
        <p:spPr>
          <a:xfrm>
            <a:off x="3818160" y="7928640"/>
            <a:ext cx="207540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7"/>
          <p:cNvSpPr/>
          <p:nvPr/>
        </p:nvSpPr>
        <p:spPr>
          <a:xfrm>
            <a:off x="5769720" y="4485600"/>
            <a:ext cx="249300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37160" rIns="137160" tIns="68400" bIns="68400">
            <a:spAutoFit/>
          </a:bodyPr>
          <a:p>
            <a:pPr>
              <a:lnSpc>
                <a:spcPct val="100000"/>
              </a:lnSpc>
            </a:pPr>
            <a:r>
              <a:rPr b="1" lang="hr-HR" sz="2700" spc="-1" strike="noStrike">
                <a:solidFill>
                  <a:srgbClr val="000000"/>
                </a:solidFill>
                <a:latin typeface="Calibri"/>
                <a:ea typeface="Calibri"/>
              </a:rPr>
              <a:t>FB MESSENGER</a:t>
            </a:r>
            <a:endParaRPr b="0" lang="hr-HR" sz="2700" spc="-1" strike="noStrike">
              <a:latin typeface="Arial"/>
            </a:endParaRPr>
          </a:p>
        </p:txBody>
      </p:sp>
      <p:sp>
        <p:nvSpPr>
          <p:cNvPr id="231" name="CustomShape 8"/>
          <p:cNvSpPr/>
          <p:nvPr/>
        </p:nvSpPr>
        <p:spPr>
          <a:xfrm>
            <a:off x="8056080" y="3269880"/>
            <a:ext cx="207540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37160" rIns="137160" tIns="68400" bIns="68400">
            <a:spAutoFit/>
          </a:bodyPr>
          <a:p>
            <a:pPr>
              <a:lnSpc>
                <a:spcPct val="100000"/>
              </a:lnSpc>
            </a:pPr>
            <a:r>
              <a:rPr b="1" lang="hr-HR" sz="2700" spc="-1" strike="noStrike">
                <a:solidFill>
                  <a:srgbClr val="000000"/>
                </a:solidFill>
                <a:latin typeface="Calibri"/>
                <a:ea typeface="Calibri"/>
              </a:rPr>
              <a:t>TIKTOK</a:t>
            </a:r>
            <a:endParaRPr b="0" lang="hr-HR" sz="2700" spc="-1" strike="noStrike">
              <a:latin typeface="Arial"/>
            </a:endParaRPr>
          </a:p>
        </p:txBody>
      </p:sp>
      <p:sp>
        <p:nvSpPr>
          <p:cNvPr id="232" name="CustomShape 9"/>
          <p:cNvSpPr/>
          <p:nvPr/>
        </p:nvSpPr>
        <p:spPr>
          <a:xfrm>
            <a:off x="11330280" y="2405880"/>
            <a:ext cx="207540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37160" rIns="137160" tIns="68400" bIns="68400">
            <a:spAutoFit/>
          </a:bodyPr>
          <a:p>
            <a:pPr>
              <a:lnSpc>
                <a:spcPct val="100000"/>
              </a:lnSpc>
            </a:pPr>
            <a:r>
              <a:rPr b="1" lang="hr-HR" sz="2700" spc="-1" strike="noStrike">
                <a:solidFill>
                  <a:srgbClr val="000000"/>
                </a:solidFill>
                <a:latin typeface="Calibri"/>
                <a:ea typeface="Calibri"/>
              </a:rPr>
              <a:t>INSTAGRAM</a:t>
            </a:r>
            <a:endParaRPr b="0" lang="hr-HR" sz="2700" spc="-1" strike="noStrike">
              <a:latin typeface="Arial"/>
            </a:endParaRPr>
          </a:p>
        </p:txBody>
      </p:sp>
      <p:sp>
        <p:nvSpPr>
          <p:cNvPr id="233" name="CustomShape 10"/>
          <p:cNvSpPr/>
          <p:nvPr/>
        </p:nvSpPr>
        <p:spPr>
          <a:xfrm>
            <a:off x="15366240" y="1208520"/>
            <a:ext cx="207540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37160" rIns="137160" tIns="68400" bIns="68400">
            <a:spAutoFit/>
          </a:bodyPr>
          <a:p>
            <a:pPr>
              <a:lnSpc>
                <a:spcPct val="100000"/>
              </a:lnSpc>
            </a:pPr>
            <a:r>
              <a:rPr b="1" lang="hr-HR" sz="2700" spc="-1" strike="noStrike">
                <a:solidFill>
                  <a:srgbClr val="000000"/>
                </a:solidFill>
                <a:latin typeface="Calibri"/>
                <a:ea typeface="Calibri"/>
              </a:rPr>
              <a:t>BE REAL</a:t>
            </a:r>
            <a:endParaRPr b="0" lang="hr-HR" sz="2700" spc="-1" strike="noStrike">
              <a:latin typeface="Arial"/>
            </a:endParaRPr>
          </a:p>
        </p:txBody>
      </p:sp>
      <p:sp>
        <p:nvSpPr>
          <p:cNvPr id="234" name="CustomShape 11"/>
          <p:cNvSpPr/>
          <p:nvPr/>
        </p:nvSpPr>
        <p:spPr>
          <a:xfrm>
            <a:off x="15913440" y="6540840"/>
            <a:ext cx="207540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12"/>
          <p:cNvSpPr/>
          <p:nvPr/>
        </p:nvSpPr>
        <p:spPr>
          <a:xfrm>
            <a:off x="12983760" y="4884840"/>
            <a:ext cx="207540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37160" rIns="137160" tIns="68400" bIns="68400">
            <a:spAutoFit/>
          </a:bodyPr>
          <a:p>
            <a:pPr>
              <a:lnSpc>
                <a:spcPct val="100000"/>
              </a:lnSpc>
            </a:pPr>
            <a:r>
              <a:rPr b="1" lang="hr-HR" sz="2700" spc="-1" strike="noStrike">
                <a:solidFill>
                  <a:srgbClr val="000000"/>
                </a:solidFill>
                <a:latin typeface="Calibri"/>
                <a:ea typeface="Calibri"/>
              </a:rPr>
              <a:t>FACEBOOK</a:t>
            </a:r>
            <a:endParaRPr b="0" lang="hr-HR" sz="2700" spc="-1" strike="noStrike">
              <a:latin typeface="Arial"/>
            </a:endParaRPr>
          </a:p>
        </p:txBody>
      </p:sp>
      <p:sp>
        <p:nvSpPr>
          <p:cNvPr id="236" name="CustomShape 13"/>
          <p:cNvSpPr/>
          <p:nvPr/>
        </p:nvSpPr>
        <p:spPr>
          <a:xfrm>
            <a:off x="12983040" y="9322200"/>
            <a:ext cx="207540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7" name="Slika 25" descr=""/>
          <p:cNvPicPr/>
          <p:nvPr/>
        </p:nvPicPr>
        <p:blipFill>
          <a:blip r:embed="rId9"/>
          <a:stretch/>
        </p:blipFill>
        <p:spPr>
          <a:xfrm>
            <a:off x="14554080" y="7327440"/>
            <a:ext cx="3569040" cy="2683440"/>
          </a:xfrm>
          <a:prstGeom prst="rect">
            <a:avLst/>
          </a:prstGeom>
          <a:ln w="0">
            <a:noFill/>
          </a:ln>
        </p:spPr>
      </p:pic>
      <p:sp>
        <p:nvSpPr>
          <p:cNvPr id="238" name="CustomShape 14"/>
          <p:cNvSpPr/>
          <p:nvPr/>
        </p:nvSpPr>
        <p:spPr>
          <a:xfrm>
            <a:off x="7428240" y="5423400"/>
            <a:ext cx="3187800" cy="3462840"/>
          </a:xfrm>
          <a:custGeom>
            <a:avLst/>
            <a:gdLst/>
            <a:ahLst/>
            <a:rect l="l" t="t" r="r" b="b"/>
            <a:pathLst>
              <a:path w="1816492" h="1605119">
                <a:moveTo>
                  <a:pt x="0" y="0"/>
                </a:moveTo>
                <a:lnTo>
                  <a:pt x="1816493" y="0"/>
                </a:lnTo>
                <a:lnTo>
                  <a:pt x="1816493" y="1605119"/>
                </a:lnTo>
                <a:lnTo>
                  <a:pt x="0" y="160511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0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719280" y="345600"/>
            <a:ext cx="16849440" cy="1297440"/>
          </a:xfrm>
          <a:prstGeom prst="rect">
            <a:avLst/>
          </a:prstGeom>
          <a:noFill/>
          <a:ln w="0">
            <a:noFill/>
          </a:ln>
        </p:spPr>
        <p:txBody>
          <a:bodyPr lIns="137160" rIns="137160" tIns="68400" bIns="68400" anchor="ctr">
            <a:normAutofit/>
          </a:bodyPr>
          <a:p>
            <a:pPr>
              <a:lnSpc>
                <a:spcPct val="90000"/>
              </a:lnSpc>
            </a:pPr>
            <a:r>
              <a:rPr b="1" lang="hr-HR" sz="4200" spc="-1" strike="noStrike">
                <a:solidFill>
                  <a:srgbClr val="1baca1"/>
                </a:solidFill>
                <a:latin typeface="Verdana"/>
                <a:ea typeface="Verdana"/>
              </a:rPr>
              <a:t>ŠTO NAM POKAZUJU NACIONALNA ISTRAŽIVANJA?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TextShape 2"/>
          <p:cNvSpPr txBox="1"/>
          <p:nvPr/>
        </p:nvSpPr>
        <p:spPr>
          <a:xfrm>
            <a:off x="719280" y="2226600"/>
            <a:ext cx="17173800" cy="7345800"/>
          </a:xfrm>
          <a:prstGeom prst="rect">
            <a:avLst/>
          </a:prstGeom>
          <a:noFill/>
          <a:ln w="0">
            <a:noFill/>
          </a:ln>
        </p:spPr>
        <p:txBody>
          <a:bodyPr lIns="137160" rIns="137160" tIns="68400" bIns="68400">
            <a:normAutofit/>
          </a:bodyPr>
          <a:p>
            <a:pPr marL="514440" indent="-514080">
              <a:lnSpc>
                <a:spcPct val="90000"/>
              </a:lnSpc>
              <a:buClr>
                <a:srgbClr val="1baca1"/>
              </a:buClr>
              <a:buFont typeface="Courier New"/>
              <a:buChar char="o"/>
            </a:pPr>
            <a:r>
              <a:rPr b="0" lang="hr-HR" sz="3000" spc="-1" strike="noStrike">
                <a:solidFill>
                  <a:srgbClr val="000000"/>
                </a:solidFill>
                <a:latin typeface="Verdana"/>
                <a:ea typeface="Verdana"/>
              </a:rPr>
              <a:t>gotovo </a:t>
            </a:r>
            <a:r>
              <a:rPr b="1" lang="hr-HR" sz="3000" spc="-1" strike="noStrike">
                <a:solidFill>
                  <a:srgbClr val="000000"/>
                </a:solidFill>
                <a:latin typeface="Verdana"/>
                <a:ea typeface="Verdana"/>
              </a:rPr>
              <a:t>svaki četvrti učenik otvorio je prvi profil na društvenoj mreži s 12 godina</a:t>
            </a:r>
            <a:r>
              <a:rPr b="0" lang="hr-HR" sz="3000" spc="-1" strike="noStrike">
                <a:solidFill>
                  <a:srgbClr val="000000"/>
                </a:solidFill>
                <a:latin typeface="Verdana"/>
                <a:ea typeface="Verdana"/>
              </a:rPr>
              <a:t>, a oko </a:t>
            </a:r>
            <a:r>
              <a:rPr b="1" lang="hr-HR" sz="3000" spc="-1" strike="noStrike">
                <a:solidFill>
                  <a:srgbClr val="000000"/>
                </a:solidFill>
                <a:latin typeface="Verdana"/>
                <a:ea typeface="Verdana"/>
              </a:rPr>
              <a:t>30% njih s 10 ili manje godina </a:t>
            </a:r>
            <a:r>
              <a:rPr b="0" lang="hr-HR" sz="3000" spc="-1" strike="noStrike">
                <a:solidFill>
                  <a:srgbClr val="000000"/>
                </a:solidFill>
                <a:latin typeface="Verdana"/>
                <a:ea typeface="Verdana"/>
              </a:rPr>
              <a:t>(prije 10. godine profil je otvorilo 17.5% mladih) 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500"/>
              </a:spcBef>
              <a:tabLst>
                <a:tab algn="l" pos="0"/>
              </a:tabLst>
            </a:pPr>
            <a:r>
              <a:rPr b="0" lang="hr-HR" sz="30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hr-HR" sz="30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hr-HR" sz="30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hr-HR" sz="30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hr-HR" sz="30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hr-HR" sz="2400" spc="-1" strike="noStrike">
                <a:solidFill>
                  <a:srgbClr val="000000"/>
                </a:solidFill>
                <a:latin typeface="Verdana"/>
                <a:ea typeface="Verdana"/>
              </a:rPr>
              <a:t>(Poliklinika za zaštitu djece i mladih Grada Zagreba, 2019)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514440" indent="-323640">
              <a:lnSpc>
                <a:spcPct val="90000"/>
              </a:lnSpc>
              <a:spcBef>
                <a:spcPts val="1500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514440" indent="-514080">
              <a:lnSpc>
                <a:spcPct val="90000"/>
              </a:lnSpc>
              <a:spcBef>
                <a:spcPts val="1500"/>
              </a:spcBef>
              <a:buClr>
                <a:srgbClr val="1baca1"/>
              </a:buClr>
              <a:buFont typeface="Courier New"/>
              <a:buChar char="o"/>
              <a:tabLst>
                <a:tab algn="l" pos="0"/>
              </a:tabLst>
            </a:pPr>
            <a:r>
              <a:rPr b="0" lang="hr-HR" sz="3000" spc="-1" strike="noStrike">
                <a:solidFill>
                  <a:srgbClr val="000000"/>
                </a:solidFill>
                <a:latin typeface="Verdana"/>
                <a:ea typeface="Verdana"/>
              </a:rPr>
              <a:t>Oko 30% učenika i učenica radnim danom koristi društvene mreže 2 do 3 sata, dok </a:t>
            </a:r>
            <a:r>
              <a:rPr b="1" lang="hr-HR" sz="3000" spc="-1" strike="noStrike">
                <a:solidFill>
                  <a:srgbClr val="000000"/>
                </a:solidFill>
                <a:latin typeface="Verdana"/>
                <a:ea typeface="Verdana"/>
              </a:rPr>
              <a:t>vikendom 23% učenika i 33% učenica provodi više od 6 sati na društvenim mrežama 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500"/>
              </a:spcBef>
              <a:tabLst>
                <a:tab algn="l" pos="0"/>
              </a:tabLst>
            </a:pPr>
            <a:r>
              <a:rPr b="0" lang="hr-HR" sz="24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hr-HR" sz="24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hr-HR" sz="24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hr-HR" sz="24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hr-HR" sz="24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hr-HR" sz="24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hr-HR" sz="24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hr-HR" sz="24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hr-HR" sz="24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hr-HR" sz="24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hr-HR" sz="2400" spc="-1" strike="noStrike">
                <a:solidFill>
                  <a:srgbClr val="000000"/>
                </a:solidFill>
                <a:latin typeface="Verdana"/>
                <a:ea typeface="Verdana"/>
              </a:rPr>
              <a:t>(ESPAD, 2020)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514440" indent="-323640">
              <a:lnSpc>
                <a:spcPct val="90000"/>
              </a:lnSpc>
              <a:spcBef>
                <a:spcPts val="1500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514440" indent="-514080">
              <a:lnSpc>
                <a:spcPct val="90000"/>
              </a:lnSpc>
              <a:spcBef>
                <a:spcPts val="1500"/>
              </a:spcBef>
              <a:buClr>
                <a:srgbClr val="1baca1"/>
              </a:buClr>
              <a:buFont typeface="Courier New"/>
              <a:buChar char="o"/>
              <a:tabLst>
                <a:tab algn="l" pos="0"/>
              </a:tabLst>
            </a:pPr>
            <a:r>
              <a:rPr b="1" lang="hr-HR" sz="3000" spc="-1" strike="noStrike">
                <a:solidFill>
                  <a:srgbClr val="000000"/>
                </a:solidFill>
                <a:latin typeface="Verdana"/>
                <a:ea typeface="Verdana"/>
              </a:rPr>
              <a:t>42% mladih aktivno koristi 2 ili više profila na istoj društvenoj mreži 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500"/>
              </a:spcBef>
              <a:tabLst>
                <a:tab algn="l" pos="0"/>
              </a:tabLst>
            </a:pPr>
            <a:r>
              <a:rPr b="0" lang="hr-HR" sz="24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hr-HR" sz="24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hr-HR" sz="24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hr-HR" sz="24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hr-HR" sz="24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hr-HR" sz="24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hr-HR" sz="2400" spc="-1" strike="noStrike">
                <a:solidFill>
                  <a:srgbClr val="000000"/>
                </a:solidFill>
                <a:latin typeface="Verdana"/>
                <a:ea typeface="Verdana"/>
              </a:rPr>
              <a:t>(deSHAME, Centar za sigurniji Internet - CSI, 2022)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500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500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1" name="Slika 3" descr=""/>
          <p:cNvPicPr/>
          <p:nvPr/>
        </p:nvPicPr>
        <p:blipFill>
          <a:blip r:embed="rId1"/>
          <a:stretch/>
        </p:blipFill>
        <p:spPr>
          <a:xfrm>
            <a:off x="14554080" y="7734240"/>
            <a:ext cx="3569040" cy="227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5" dur="indefinite" restart="never" nodeType="tmRoot">
          <p:childTnLst>
            <p:seq>
              <p:cTn id="86" dur="indefinite" nodeType="mainSeq">
                <p:childTnLst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ec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 rot="5400000">
            <a:off x="12335040" y="5972760"/>
            <a:ext cx="7506720" cy="7301880"/>
          </a:xfrm>
          <a:custGeom>
            <a:avLst/>
            <a:gdLst/>
            <a:ahLst/>
            <a:rect l="l" t="t" r="r" b="b"/>
            <a:pathLst>
              <a:path w="7507114" h="7302374">
                <a:moveTo>
                  <a:pt x="0" y="0"/>
                </a:moveTo>
                <a:lnTo>
                  <a:pt x="7507114" y="0"/>
                </a:lnTo>
                <a:lnTo>
                  <a:pt x="7507114" y="7302375"/>
                </a:lnTo>
                <a:lnTo>
                  <a:pt x="0" y="730237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2"/>
          <p:cNvSpPr/>
          <p:nvPr/>
        </p:nvSpPr>
        <p:spPr>
          <a:xfrm flipV="1" rot="5400000">
            <a:off x="-699120" y="5607360"/>
            <a:ext cx="7506720" cy="7301880"/>
          </a:xfrm>
          <a:custGeom>
            <a:avLst/>
            <a:gdLst/>
            <a:ahLst/>
            <a:rect l="l" t="t" r="r" b="b"/>
            <a:pathLst>
              <a:path w="7507114" h="7302374">
                <a:moveTo>
                  <a:pt x="0" y="7302374"/>
                </a:moveTo>
                <a:lnTo>
                  <a:pt x="7507114" y="7302374"/>
                </a:lnTo>
                <a:lnTo>
                  <a:pt x="7507114" y="0"/>
                </a:lnTo>
                <a:lnTo>
                  <a:pt x="0" y="0"/>
                </a:lnTo>
                <a:lnTo>
                  <a:pt x="0" y="7302374"/>
                </a:lnTo>
                <a:close/>
              </a:path>
            </a:pathLst>
          </a:custGeom>
          <a:blipFill rotWithShape="0">
            <a:blip r:embed="rId2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3"/>
          <p:cNvSpPr/>
          <p:nvPr/>
        </p:nvSpPr>
        <p:spPr>
          <a:xfrm rot="5400000">
            <a:off x="5379840" y="5422320"/>
            <a:ext cx="7506720" cy="7301880"/>
          </a:xfrm>
          <a:custGeom>
            <a:avLst/>
            <a:gdLst/>
            <a:ahLst/>
            <a:rect l="l" t="t" r="r" b="b"/>
            <a:pathLst>
              <a:path w="7507114" h="7302374">
                <a:moveTo>
                  <a:pt x="0" y="0"/>
                </a:moveTo>
                <a:lnTo>
                  <a:pt x="7507114" y="0"/>
                </a:lnTo>
                <a:lnTo>
                  <a:pt x="7507114" y="7302375"/>
                </a:lnTo>
                <a:lnTo>
                  <a:pt x="0" y="730237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4"/>
          <p:cNvSpPr/>
          <p:nvPr/>
        </p:nvSpPr>
        <p:spPr>
          <a:xfrm>
            <a:off x="-1194480" y="7789320"/>
            <a:ext cx="20676240" cy="8265960"/>
          </a:xfrm>
          <a:custGeom>
            <a:avLst/>
            <a:gdLst/>
            <a:ah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5"/>
          <p:cNvSpPr/>
          <p:nvPr/>
        </p:nvSpPr>
        <p:spPr>
          <a:xfrm>
            <a:off x="8355960" y="6376680"/>
            <a:ext cx="2425680" cy="2881440"/>
          </a:xfrm>
          <a:custGeom>
            <a:avLst/>
            <a:gdLst/>
            <a:ahLst/>
            <a:rect l="l" t="t" r="r" b="b"/>
            <a:pathLst>
              <a:path w="2425873" h="2881707">
                <a:moveTo>
                  <a:pt x="0" y="0"/>
                </a:moveTo>
                <a:lnTo>
                  <a:pt x="2425873" y="0"/>
                </a:lnTo>
                <a:lnTo>
                  <a:pt x="2425873" y="2881707"/>
                </a:lnTo>
                <a:lnTo>
                  <a:pt x="0" y="288170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6"/>
          <p:cNvSpPr/>
          <p:nvPr/>
        </p:nvSpPr>
        <p:spPr>
          <a:xfrm flipH="1">
            <a:off x="11209680" y="5320080"/>
            <a:ext cx="2446920" cy="3791160"/>
          </a:xfrm>
          <a:custGeom>
            <a:avLst/>
            <a:gdLst/>
            <a:ahLst/>
            <a:rect l="l" t="t" r="r" b="b"/>
            <a:pathLst>
              <a:path w="2447279" h="3791559">
                <a:moveTo>
                  <a:pt x="2447279" y="0"/>
                </a:moveTo>
                <a:lnTo>
                  <a:pt x="0" y="0"/>
                </a:lnTo>
                <a:lnTo>
                  <a:pt x="0" y="3791558"/>
                </a:lnTo>
                <a:lnTo>
                  <a:pt x="2447279" y="3791558"/>
                </a:lnTo>
                <a:lnTo>
                  <a:pt x="2447279" y="0"/>
                </a:lnTo>
                <a:close/>
              </a:path>
            </a:pathLst>
          </a:custGeom>
          <a:blipFill rotWithShape="0">
            <a:blip r:embed="rId6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7"/>
          <p:cNvSpPr/>
          <p:nvPr/>
        </p:nvSpPr>
        <p:spPr>
          <a:xfrm>
            <a:off x="1955520" y="5143680"/>
            <a:ext cx="2281320" cy="4114440"/>
          </a:xfrm>
          <a:custGeom>
            <a:avLst/>
            <a:gdLst/>
            <a:ahLst/>
            <a:rect l="l" t="t" r="r" b="b"/>
            <a:pathLst>
              <a:path w="2281844" h="4114800">
                <a:moveTo>
                  <a:pt x="0" y="0"/>
                </a:moveTo>
                <a:lnTo>
                  <a:pt x="2281843" y="0"/>
                </a:lnTo>
                <a:lnTo>
                  <a:pt x="22818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8"/>
          <p:cNvSpPr/>
          <p:nvPr/>
        </p:nvSpPr>
        <p:spPr>
          <a:xfrm>
            <a:off x="4929480" y="5320080"/>
            <a:ext cx="2994120" cy="2645640"/>
          </a:xfrm>
          <a:custGeom>
            <a:avLst/>
            <a:gdLst/>
            <a:ahLst/>
            <a:rect l="l" t="t" r="r" b="b"/>
            <a:pathLst>
              <a:path w="2994358" h="2645924">
                <a:moveTo>
                  <a:pt x="0" y="0"/>
                </a:moveTo>
                <a:lnTo>
                  <a:pt x="2994358" y="0"/>
                </a:lnTo>
                <a:lnTo>
                  <a:pt x="2994358" y="2645924"/>
                </a:lnTo>
                <a:lnTo>
                  <a:pt x="0" y="264592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8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9"/>
          <p:cNvSpPr/>
          <p:nvPr/>
        </p:nvSpPr>
        <p:spPr>
          <a:xfrm>
            <a:off x="14304960" y="6870600"/>
            <a:ext cx="2027160" cy="2387520"/>
          </a:xfrm>
          <a:custGeom>
            <a:avLst/>
            <a:gdLst/>
            <a:ahLst/>
            <a:rect l="l" t="t" r="r" b="b"/>
            <a:pathLst>
              <a:path w="2027498" h="2387845">
                <a:moveTo>
                  <a:pt x="0" y="0"/>
                </a:moveTo>
                <a:lnTo>
                  <a:pt x="2027498" y="0"/>
                </a:lnTo>
                <a:lnTo>
                  <a:pt x="2027498" y="2387845"/>
                </a:lnTo>
                <a:lnTo>
                  <a:pt x="0" y="238784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9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TextShape 10"/>
          <p:cNvSpPr txBox="1"/>
          <p:nvPr/>
        </p:nvSpPr>
        <p:spPr>
          <a:xfrm>
            <a:off x="1260000" y="1080000"/>
            <a:ext cx="15480000" cy="338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1" lang="hr-HR" sz="3000" spc="-1" strike="noStrike">
                <a:solidFill>
                  <a:srgbClr val="000000"/>
                </a:solidFill>
                <a:latin typeface="Verdana"/>
                <a:ea typeface="Verdana"/>
              </a:rPr>
              <a:t>HR KIDS ONLINE </a:t>
            </a:r>
            <a:r>
              <a:rPr b="0" lang="hr-HR" sz="3000" spc="-1" strike="noStrike">
                <a:solidFill>
                  <a:srgbClr val="000000"/>
                </a:solidFill>
                <a:latin typeface="Verdana"/>
                <a:ea typeface="Verdana"/>
              </a:rPr>
              <a:t>(2020)</a:t>
            </a:r>
            <a:endParaRPr b="0" lang="hr-HR" sz="3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b="0" lang="hr-HR" sz="3000" spc="-1" strike="noStrike">
                <a:solidFill>
                  <a:srgbClr val="000000"/>
                </a:solidFill>
                <a:latin typeface="Verdana"/>
                <a:ea typeface="Verdana"/>
              </a:rPr>
              <a:t>Uznemirujuće iskustvo na internetu 🡪 </a:t>
            </a:r>
            <a:r>
              <a:rPr b="1" lang="hr-HR" sz="3000" spc="-1" strike="noStrike">
                <a:solidFill>
                  <a:srgbClr val="000000"/>
                </a:solidFill>
                <a:latin typeface="Verdana"/>
                <a:ea typeface="Verdana"/>
              </a:rPr>
              <a:t>9% djece u dobi od 9 do 11 godina</a:t>
            </a:r>
            <a:r>
              <a:rPr b="0" lang="hr-HR" sz="3000" spc="-1" strike="noStrike">
                <a:solidFill>
                  <a:srgbClr val="000000"/>
                </a:solidFill>
                <a:latin typeface="Verdana"/>
                <a:ea typeface="Verdana"/>
              </a:rPr>
              <a:t>; </a:t>
            </a:r>
            <a:r>
              <a:rPr b="1" lang="hr-HR" sz="3000" spc="-1" strike="noStrike">
                <a:solidFill>
                  <a:srgbClr val="000000"/>
                </a:solidFill>
                <a:latin typeface="Verdana"/>
                <a:ea typeface="Verdana"/>
              </a:rPr>
              <a:t>13% djece u dobi od 12 do 14 godina</a:t>
            </a:r>
            <a:endParaRPr b="0" lang="hr-HR" sz="3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b="1" lang="hr-HR" sz="3000" spc="-1" strike="noStrike">
                <a:solidFill>
                  <a:srgbClr val="000000"/>
                </a:solidFill>
                <a:latin typeface="Verdana"/>
                <a:ea typeface="Verdana"/>
              </a:rPr>
              <a:t>4,5% priznalo nasilno ponašanje </a:t>
            </a:r>
            <a:r>
              <a:rPr b="0" lang="hr-HR" sz="3000" spc="-1" strike="noStrike">
                <a:solidFill>
                  <a:srgbClr val="000000"/>
                </a:solidFill>
                <a:latin typeface="Verdana"/>
                <a:ea typeface="Verdana"/>
              </a:rPr>
              <a:t>prema drugima</a:t>
            </a:r>
            <a:endParaRPr b="0" lang="hr-HR" sz="3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b="0" lang="hr-HR" sz="3000" spc="-1" strike="noStrike">
                <a:solidFill>
                  <a:srgbClr val="000000"/>
                </a:solidFill>
                <a:latin typeface="Verdana"/>
                <a:ea typeface="Verdana"/>
              </a:rPr>
              <a:t>preko 2/3 djece u dobi od 9 do 17 godina na Internetu je vidjelo seksualne fotografije ili film nage osobe bez te namjere</a:t>
            </a:r>
            <a:endParaRPr b="0" lang="hr-HR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719280" y="714240"/>
            <a:ext cx="16849440" cy="1297440"/>
          </a:xfrm>
          <a:prstGeom prst="rect">
            <a:avLst/>
          </a:prstGeom>
          <a:noFill/>
          <a:ln w="0">
            <a:noFill/>
          </a:ln>
        </p:spPr>
        <p:txBody>
          <a:bodyPr lIns="137160" rIns="137160" tIns="68400" bIns="68400" anchor="ctr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3" name="Google Shape;382;p18" descr=""/>
          <p:cNvPicPr/>
          <p:nvPr/>
        </p:nvPicPr>
        <p:blipFill>
          <a:blip r:embed="rId1"/>
          <a:stretch/>
        </p:blipFill>
        <p:spPr>
          <a:xfrm>
            <a:off x="-382320" y="-5040"/>
            <a:ext cx="6194880" cy="10286640"/>
          </a:xfrm>
          <a:prstGeom prst="rect">
            <a:avLst/>
          </a:prstGeom>
          <a:ln w="0">
            <a:noFill/>
          </a:ln>
        </p:spPr>
      </p:pic>
      <p:pic>
        <p:nvPicPr>
          <p:cNvPr id="254" name="Google Shape;383;p18" descr=""/>
          <p:cNvPicPr/>
          <p:nvPr/>
        </p:nvPicPr>
        <p:blipFill>
          <a:blip r:embed="rId2"/>
          <a:stretch/>
        </p:blipFill>
        <p:spPr>
          <a:xfrm>
            <a:off x="12141720" y="-688320"/>
            <a:ext cx="6145920" cy="8217000"/>
          </a:xfrm>
          <a:prstGeom prst="rect">
            <a:avLst/>
          </a:prstGeom>
          <a:ln w="0">
            <a:noFill/>
          </a:ln>
        </p:spPr>
      </p:pic>
      <p:pic>
        <p:nvPicPr>
          <p:cNvPr id="255" name="Google Shape;384;p18" descr=""/>
          <p:cNvPicPr/>
          <p:nvPr/>
        </p:nvPicPr>
        <p:blipFill>
          <a:blip r:embed="rId3"/>
          <a:stretch/>
        </p:blipFill>
        <p:spPr>
          <a:xfrm>
            <a:off x="5774400" y="-384480"/>
            <a:ext cx="6405480" cy="6405480"/>
          </a:xfrm>
          <a:prstGeom prst="rect">
            <a:avLst/>
          </a:prstGeom>
          <a:ln w="0">
            <a:noFill/>
          </a:ln>
        </p:spPr>
      </p:pic>
      <p:pic>
        <p:nvPicPr>
          <p:cNvPr id="256" name="Google Shape;385;p18" descr=""/>
          <p:cNvPicPr/>
          <p:nvPr/>
        </p:nvPicPr>
        <p:blipFill>
          <a:blip r:embed="rId4"/>
          <a:stretch/>
        </p:blipFill>
        <p:spPr>
          <a:xfrm>
            <a:off x="12141720" y="5517720"/>
            <a:ext cx="6145920" cy="6145920"/>
          </a:xfrm>
          <a:prstGeom prst="rect">
            <a:avLst/>
          </a:prstGeom>
          <a:ln w="0">
            <a:noFill/>
          </a:ln>
        </p:spPr>
      </p:pic>
      <p:pic>
        <p:nvPicPr>
          <p:cNvPr id="257" name="Google Shape;386;p18" descr=""/>
          <p:cNvPicPr/>
          <p:nvPr/>
        </p:nvPicPr>
        <p:blipFill>
          <a:blip r:embed="rId5"/>
          <a:srcRect l="0" t="17522" r="0" b="0"/>
          <a:stretch/>
        </p:blipFill>
        <p:spPr>
          <a:xfrm>
            <a:off x="5735880" y="5008320"/>
            <a:ext cx="6405480" cy="5283360"/>
          </a:xfrm>
          <a:prstGeom prst="rect">
            <a:avLst/>
          </a:prstGeom>
          <a:ln w="0">
            <a:noFill/>
          </a:ln>
        </p:spPr>
      </p:pic>
      <p:sp>
        <p:nvSpPr>
          <p:cNvPr id="258" name="CustomShape 2"/>
          <p:cNvSpPr/>
          <p:nvPr/>
        </p:nvSpPr>
        <p:spPr>
          <a:xfrm>
            <a:off x="0" y="8368920"/>
            <a:ext cx="5610600" cy="1297440"/>
          </a:xfrm>
          <a:prstGeom prst="rect">
            <a:avLst/>
          </a:prstGeom>
          <a:solidFill>
            <a:schemeClr val="lt1"/>
          </a:solidFill>
          <a:ln w="9525">
            <a:solidFill>
              <a:srgbClr val="e1198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37160" rIns="137160" tIns="68400" bIns="68400" anchor="ctr">
            <a:normAutofit fontScale="97000"/>
          </a:bodyPr>
          <a:p>
            <a:pPr algn="ctr">
              <a:lnSpc>
                <a:spcPct val="90000"/>
              </a:lnSpc>
            </a:pPr>
            <a:r>
              <a:rPr b="1" lang="hr-HR" sz="4200" spc="-1" strike="noStrike">
                <a:solidFill>
                  <a:srgbClr val="1baca1"/>
                </a:solidFill>
                <a:latin typeface="Verdana"/>
                <a:ea typeface="Verdana"/>
              </a:rPr>
              <a:t>Najčešće igrane online videoigre?</a:t>
            </a:r>
            <a:endParaRPr b="0" lang="hr-HR" sz="4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ec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 flipV="1" rot="5400000">
            <a:off x="12951000" y="5457240"/>
            <a:ext cx="6315120" cy="6142680"/>
          </a:xfrm>
          <a:custGeom>
            <a:avLst/>
            <a:gdLst/>
            <a:ahLst/>
            <a:rect l="l" t="t" r="r" b="b"/>
            <a:pathLst>
              <a:path w="6315439" h="6143200">
                <a:moveTo>
                  <a:pt x="0" y="6143200"/>
                </a:moveTo>
                <a:lnTo>
                  <a:pt x="6315439" y="6143200"/>
                </a:lnTo>
                <a:lnTo>
                  <a:pt x="6315439" y="0"/>
                </a:lnTo>
                <a:lnTo>
                  <a:pt x="0" y="0"/>
                </a:lnTo>
                <a:lnTo>
                  <a:pt x="0" y="6143200"/>
                </a:lnTo>
                <a:close/>
              </a:path>
            </a:pathLst>
          </a:cu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60" name="Group 2"/>
          <p:cNvGrpSpPr/>
          <p:nvPr/>
        </p:nvGrpSpPr>
        <p:grpSpPr>
          <a:xfrm>
            <a:off x="4420080" y="3072960"/>
            <a:ext cx="9447120" cy="1202760"/>
            <a:chOff x="4420080" y="3072960"/>
            <a:chExt cx="9447120" cy="1202760"/>
          </a:xfrm>
        </p:grpSpPr>
        <p:sp>
          <p:nvSpPr>
            <p:cNvPr id="261" name="CustomShape 3"/>
            <p:cNvSpPr/>
            <p:nvPr/>
          </p:nvSpPr>
          <p:spPr>
            <a:xfrm>
              <a:off x="4420080" y="3351960"/>
              <a:ext cx="9447120" cy="923760"/>
            </a:xfrm>
            <a:custGeom>
              <a:avLst/>
              <a:gdLst/>
              <a:ahLst/>
              <a:rect l="l" t="t" r="r" b="b"/>
              <a:pathLst>
                <a:path w="2578910" h="252217">
                  <a:moveTo>
                    <a:pt x="41792" y="0"/>
                  </a:moveTo>
                  <a:lnTo>
                    <a:pt x="2537118" y="0"/>
                  </a:lnTo>
                  <a:cubicBezTo>
                    <a:pt x="2560199" y="0"/>
                    <a:pt x="2578910" y="18711"/>
                    <a:pt x="2578910" y="41792"/>
                  </a:cubicBezTo>
                  <a:lnTo>
                    <a:pt x="2578910" y="210425"/>
                  </a:lnTo>
                  <a:cubicBezTo>
                    <a:pt x="2578910" y="233506"/>
                    <a:pt x="2560199" y="252217"/>
                    <a:pt x="2537118" y="252217"/>
                  </a:cubicBezTo>
                  <a:lnTo>
                    <a:pt x="41792" y="252217"/>
                  </a:lnTo>
                  <a:cubicBezTo>
                    <a:pt x="18711" y="252217"/>
                    <a:pt x="0" y="233506"/>
                    <a:pt x="0" y="210425"/>
                  </a:cubicBezTo>
                  <a:lnTo>
                    <a:pt x="0" y="41792"/>
                  </a:lnTo>
                  <a:cubicBezTo>
                    <a:pt x="0" y="18711"/>
                    <a:pt x="18711" y="0"/>
                    <a:pt x="41792" y="0"/>
                  </a:cubicBezTo>
                  <a:close/>
                </a:path>
              </a:pathLst>
            </a:custGeom>
            <a:solidFill>
              <a:srgbClr val="a7d7e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" name="CustomShape 4"/>
            <p:cNvSpPr/>
            <p:nvPr/>
          </p:nvSpPr>
          <p:spPr>
            <a:xfrm>
              <a:off x="4420080" y="3072960"/>
              <a:ext cx="9447120" cy="120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3" name="CustomShape 5"/>
          <p:cNvSpPr/>
          <p:nvPr/>
        </p:nvSpPr>
        <p:spPr>
          <a:xfrm>
            <a:off x="5158440" y="3627720"/>
            <a:ext cx="7970760" cy="41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3300"/>
              </a:lnSpc>
            </a:pPr>
            <a:r>
              <a:rPr b="0" lang="en-US" sz="3000" spc="-1" strike="noStrike">
                <a:solidFill>
                  <a:srgbClr val="000000"/>
                </a:solidFill>
                <a:latin typeface="Canva Sans"/>
              </a:rPr>
              <a:t>Saznajte koje igrice igra, kakvog su sadržaja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264" name="CustomShape 6"/>
          <p:cNvSpPr/>
          <p:nvPr/>
        </p:nvSpPr>
        <p:spPr>
          <a:xfrm flipV="1" rot="5400000">
            <a:off x="-117720" y="5865480"/>
            <a:ext cx="6315120" cy="6142680"/>
          </a:xfrm>
          <a:custGeom>
            <a:avLst/>
            <a:gdLst/>
            <a:ahLst/>
            <a:rect l="l" t="t" r="r" b="b"/>
            <a:pathLst>
              <a:path w="6315439" h="6143200">
                <a:moveTo>
                  <a:pt x="0" y="6143199"/>
                </a:moveTo>
                <a:lnTo>
                  <a:pt x="6315439" y="6143199"/>
                </a:lnTo>
                <a:lnTo>
                  <a:pt x="6315439" y="0"/>
                </a:lnTo>
                <a:lnTo>
                  <a:pt x="0" y="0"/>
                </a:lnTo>
                <a:lnTo>
                  <a:pt x="0" y="6143199"/>
                </a:lnTo>
                <a:close/>
              </a:path>
            </a:pathLst>
          </a:custGeom>
          <a:blipFill rotWithShape="0">
            <a:blip r:embed="rId2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7"/>
          <p:cNvSpPr/>
          <p:nvPr/>
        </p:nvSpPr>
        <p:spPr>
          <a:xfrm>
            <a:off x="-1194480" y="7789320"/>
            <a:ext cx="20676240" cy="8265960"/>
          </a:xfrm>
          <a:custGeom>
            <a:avLst/>
            <a:gdLst/>
            <a:ah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66" name="Group 8"/>
          <p:cNvGrpSpPr/>
          <p:nvPr/>
        </p:nvGrpSpPr>
        <p:grpSpPr>
          <a:xfrm>
            <a:off x="4425480" y="4190040"/>
            <a:ext cx="9447120" cy="1203120"/>
            <a:chOff x="4425480" y="4190040"/>
            <a:chExt cx="9447120" cy="1203120"/>
          </a:xfrm>
        </p:grpSpPr>
        <p:sp>
          <p:nvSpPr>
            <p:cNvPr id="267" name="CustomShape 9"/>
            <p:cNvSpPr/>
            <p:nvPr/>
          </p:nvSpPr>
          <p:spPr>
            <a:xfrm>
              <a:off x="4425480" y="4469400"/>
              <a:ext cx="9447120" cy="923760"/>
            </a:xfrm>
            <a:custGeom>
              <a:avLst/>
              <a:gdLst/>
              <a:ahLst/>
              <a:rect l="l" t="t" r="r" b="b"/>
              <a:pathLst>
                <a:path w="2578910" h="252217">
                  <a:moveTo>
                    <a:pt x="41792" y="0"/>
                  </a:moveTo>
                  <a:lnTo>
                    <a:pt x="2537118" y="0"/>
                  </a:lnTo>
                  <a:cubicBezTo>
                    <a:pt x="2560199" y="0"/>
                    <a:pt x="2578910" y="18711"/>
                    <a:pt x="2578910" y="41792"/>
                  </a:cubicBezTo>
                  <a:lnTo>
                    <a:pt x="2578910" y="210425"/>
                  </a:lnTo>
                  <a:cubicBezTo>
                    <a:pt x="2578910" y="233506"/>
                    <a:pt x="2560199" y="252217"/>
                    <a:pt x="2537118" y="252217"/>
                  </a:cubicBezTo>
                  <a:lnTo>
                    <a:pt x="41792" y="252217"/>
                  </a:lnTo>
                  <a:cubicBezTo>
                    <a:pt x="18711" y="252217"/>
                    <a:pt x="0" y="233506"/>
                    <a:pt x="0" y="210425"/>
                  </a:cubicBezTo>
                  <a:lnTo>
                    <a:pt x="0" y="41792"/>
                  </a:lnTo>
                  <a:cubicBezTo>
                    <a:pt x="0" y="18711"/>
                    <a:pt x="18711" y="0"/>
                    <a:pt x="41792" y="0"/>
                  </a:cubicBezTo>
                  <a:close/>
                </a:path>
              </a:pathLst>
            </a:custGeom>
            <a:solidFill>
              <a:srgbClr val="e3ff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" name="CustomShape 10"/>
            <p:cNvSpPr/>
            <p:nvPr/>
          </p:nvSpPr>
          <p:spPr>
            <a:xfrm>
              <a:off x="4425480" y="4190040"/>
              <a:ext cx="9447120" cy="120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69" name="Group 11"/>
          <p:cNvGrpSpPr/>
          <p:nvPr/>
        </p:nvGrpSpPr>
        <p:grpSpPr>
          <a:xfrm>
            <a:off x="4425480" y="5266440"/>
            <a:ext cx="9436680" cy="1202760"/>
            <a:chOff x="4425480" y="5266440"/>
            <a:chExt cx="9436680" cy="1202760"/>
          </a:xfrm>
        </p:grpSpPr>
        <p:sp>
          <p:nvSpPr>
            <p:cNvPr id="270" name="CustomShape 12"/>
            <p:cNvSpPr/>
            <p:nvPr/>
          </p:nvSpPr>
          <p:spPr>
            <a:xfrm>
              <a:off x="4425480" y="5545440"/>
              <a:ext cx="9436680" cy="923760"/>
            </a:xfrm>
            <a:custGeom>
              <a:avLst/>
              <a:gdLst/>
              <a:ahLst/>
              <a:rect l="l" t="t" r="r" b="b"/>
              <a:pathLst>
                <a:path w="2576063" h="252217">
                  <a:moveTo>
                    <a:pt x="41838" y="0"/>
                  </a:moveTo>
                  <a:lnTo>
                    <a:pt x="2534224" y="0"/>
                  </a:lnTo>
                  <a:cubicBezTo>
                    <a:pt x="2545321" y="0"/>
                    <a:pt x="2555962" y="4408"/>
                    <a:pt x="2563809" y="12254"/>
                  </a:cubicBezTo>
                  <a:cubicBezTo>
                    <a:pt x="2571655" y="20100"/>
                    <a:pt x="2576063" y="30742"/>
                    <a:pt x="2576063" y="41838"/>
                  </a:cubicBezTo>
                  <a:lnTo>
                    <a:pt x="2576063" y="210379"/>
                  </a:lnTo>
                  <a:cubicBezTo>
                    <a:pt x="2576063" y="221475"/>
                    <a:pt x="2571655" y="232117"/>
                    <a:pt x="2563809" y="239963"/>
                  </a:cubicBezTo>
                  <a:cubicBezTo>
                    <a:pt x="2555962" y="247809"/>
                    <a:pt x="2545321" y="252217"/>
                    <a:pt x="2534224" y="252217"/>
                  </a:cubicBezTo>
                  <a:lnTo>
                    <a:pt x="41838" y="252217"/>
                  </a:lnTo>
                  <a:cubicBezTo>
                    <a:pt x="30742" y="252217"/>
                    <a:pt x="20100" y="247809"/>
                    <a:pt x="12254" y="239963"/>
                  </a:cubicBezTo>
                  <a:cubicBezTo>
                    <a:pt x="4408" y="232117"/>
                    <a:pt x="0" y="221475"/>
                    <a:pt x="0" y="210379"/>
                  </a:cubicBezTo>
                  <a:lnTo>
                    <a:pt x="0" y="41838"/>
                  </a:lnTo>
                  <a:cubicBezTo>
                    <a:pt x="0" y="30742"/>
                    <a:pt x="4408" y="20100"/>
                    <a:pt x="12254" y="12254"/>
                  </a:cubicBezTo>
                  <a:cubicBezTo>
                    <a:pt x="20100" y="4408"/>
                    <a:pt x="30742" y="0"/>
                    <a:pt x="41838" y="0"/>
                  </a:cubicBezTo>
                  <a:close/>
                </a:path>
              </a:pathLst>
            </a:custGeom>
            <a:solidFill>
              <a:srgbClr val="ffe5e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" name="CustomShape 13"/>
            <p:cNvSpPr/>
            <p:nvPr/>
          </p:nvSpPr>
          <p:spPr>
            <a:xfrm>
              <a:off x="4425480" y="5266440"/>
              <a:ext cx="9436680" cy="120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72" name="Group 14"/>
          <p:cNvGrpSpPr/>
          <p:nvPr/>
        </p:nvGrpSpPr>
        <p:grpSpPr>
          <a:xfrm>
            <a:off x="4415040" y="6349320"/>
            <a:ext cx="9457560" cy="1202760"/>
            <a:chOff x="4415040" y="6349320"/>
            <a:chExt cx="9457560" cy="1202760"/>
          </a:xfrm>
        </p:grpSpPr>
        <p:sp>
          <p:nvSpPr>
            <p:cNvPr id="273" name="CustomShape 15"/>
            <p:cNvSpPr/>
            <p:nvPr/>
          </p:nvSpPr>
          <p:spPr>
            <a:xfrm>
              <a:off x="4415040" y="6628320"/>
              <a:ext cx="9457560" cy="923760"/>
            </a:xfrm>
            <a:custGeom>
              <a:avLst/>
              <a:gdLst/>
              <a:ahLst/>
              <a:rect l="l" t="t" r="r" b="b"/>
              <a:pathLst>
                <a:path w="2581758" h="252217">
                  <a:moveTo>
                    <a:pt x="41746" y="0"/>
                  </a:moveTo>
                  <a:lnTo>
                    <a:pt x="2540011" y="0"/>
                  </a:lnTo>
                  <a:cubicBezTo>
                    <a:pt x="2563067" y="0"/>
                    <a:pt x="2581758" y="18690"/>
                    <a:pt x="2581758" y="41746"/>
                  </a:cubicBezTo>
                  <a:lnTo>
                    <a:pt x="2581758" y="210471"/>
                  </a:lnTo>
                  <a:cubicBezTo>
                    <a:pt x="2581758" y="221543"/>
                    <a:pt x="2577359" y="232161"/>
                    <a:pt x="2569530" y="239990"/>
                  </a:cubicBezTo>
                  <a:cubicBezTo>
                    <a:pt x="2561701" y="247819"/>
                    <a:pt x="2551083" y="252217"/>
                    <a:pt x="2540011" y="252217"/>
                  </a:cubicBezTo>
                  <a:lnTo>
                    <a:pt x="41746" y="252217"/>
                  </a:lnTo>
                  <a:cubicBezTo>
                    <a:pt x="18690" y="252217"/>
                    <a:pt x="0" y="233527"/>
                    <a:pt x="0" y="210471"/>
                  </a:cubicBezTo>
                  <a:lnTo>
                    <a:pt x="0" y="41746"/>
                  </a:lnTo>
                  <a:cubicBezTo>
                    <a:pt x="0" y="30674"/>
                    <a:pt x="4398" y="20056"/>
                    <a:pt x="12227" y="12227"/>
                  </a:cubicBezTo>
                  <a:cubicBezTo>
                    <a:pt x="20056" y="4398"/>
                    <a:pt x="30674" y="0"/>
                    <a:pt x="41746" y="0"/>
                  </a:cubicBezTo>
                  <a:close/>
                </a:path>
              </a:pathLst>
            </a:custGeom>
            <a:solidFill>
              <a:srgbClr val="fffbc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4" name="CustomShape 16"/>
            <p:cNvSpPr/>
            <p:nvPr/>
          </p:nvSpPr>
          <p:spPr>
            <a:xfrm>
              <a:off x="4415040" y="6349320"/>
              <a:ext cx="9457560" cy="120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5" name="CustomShape 17"/>
          <p:cNvSpPr/>
          <p:nvPr/>
        </p:nvSpPr>
        <p:spPr>
          <a:xfrm>
            <a:off x="5456880" y="5847120"/>
            <a:ext cx="7383960" cy="41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3300"/>
              </a:lnSpc>
            </a:pPr>
            <a:r>
              <a:rPr b="0" lang="en-US" sz="3000" spc="-1" strike="noStrike">
                <a:solidFill>
                  <a:srgbClr val="000000"/>
                </a:solidFill>
                <a:latin typeface="Canva Sans"/>
              </a:rPr>
              <a:t>Postavite vremensko ograničenje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276" name="CustomShape 18"/>
          <p:cNvSpPr/>
          <p:nvPr/>
        </p:nvSpPr>
        <p:spPr>
          <a:xfrm>
            <a:off x="5263200" y="4618080"/>
            <a:ext cx="7761240" cy="83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3300"/>
              </a:lnSpc>
            </a:pPr>
            <a:r>
              <a:rPr b="0" lang="en-US" sz="3000" spc="-1" strike="noStrike">
                <a:solidFill>
                  <a:srgbClr val="000000"/>
                </a:solidFill>
                <a:latin typeface="Canva Sans"/>
              </a:rPr>
              <a:t>Dopustite isključivo igre koje ste odobrili (ESRB oznaka)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277" name="CustomShape 19"/>
          <p:cNvSpPr/>
          <p:nvPr/>
        </p:nvSpPr>
        <p:spPr>
          <a:xfrm>
            <a:off x="4708800" y="6926760"/>
            <a:ext cx="8736480" cy="41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3300"/>
              </a:lnSpc>
            </a:pPr>
            <a:r>
              <a:rPr b="0" lang="en-US" sz="3000" spc="-1" strike="noStrike">
                <a:solidFill>
                  <a:srgbClr val="000000"/>
                </a:solidFill>
                <a:latin typeface="Canva Sans"/>
              </a:rPr>
              <a:t>Pratite što dijete radi u računalnom svijetu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278" name="CustomShape 20"/>
          <p:cNvSpPr/>
          <p:nvPr/>
        </p:nvSpPr>
        <p:spPr>
          <a:xfrm>
            <a:off x="1028880" y="1064160"/>
            <a:ext cx="16230240" cy="195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7699"/>
              </a:lnSpc>
            </a:pPr>
            <a:r>
              <a:rPr b="0" lang="en-US" sz="7000" spc="-1" strike="noStrike">
                <a:solidFill>
                  <a:srgbClr val="000000"/>
                </a:solidFill>
                <a:latin typeface="Handy Casual"/>
              </a:rPr>
              <a:t>KAKO RODITELJI MOGU SMANJITI NEGATIVAN UTJECAJ?</a:t>
            </a:r>
            <a:endParaRPr b="0" lang="hr-HR" sz="7000" spc="-1" strike="noStrike">
              <a:latin typeface="Arial"/>
            </a:endParaRPr>
          </a:p>
        </p:txBody>
      </p:sp>
      <p:sp>
        <p:nvSpPr>
          <p:cNvPr id="279" name="CustomShape 21"/>
          <p:cNvSpPr/>
          <p:nvPr/>
        </p:nvSpPr>
        <p:spPr>
          <a:xfrm>
            <a:off x="14625720" y="6236280"/>
            <a:ext cx="2633040" cy="3101040"/>
          </a:xfrm>
          <a:custGeom>
            <a:avLst/>
            <a:gdLst/>
            <a:ahLst/>
            <a:rect l="l" t="t" r="r" b="b"/>
            <a:pathLst>
              <a:path w="2633431" h="3101471">
                <a:moveTo>
                  <a:pt x="0" y="0"/>
                </a:moveTo>
                <a:lnTo>
                  <a:pt x="2633431" y="0"/>
                </a:lnTo>
                <a:lnTo>
                  <a:pt x="2633431" y="3101471"/>
                </a:lnTo>
                <a:lnTo>
                  <a:pt x="0" y="310147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22"/>
          <p:cNvSpPr/>
          <p:nvPr/>
        </p:nvSpPr>
        <p:spPr>
          <a:xfrm flipH="1">
            <a:off x="1119960" y="5370840"/>
            <a:ext cx="2407320" cy="3794040"/>
          </a:xfrm>
          <a:custGeom>
            <a:avLst/>
            <a:gdLst/>
            <a:ahLst/>
            <a:rect l="l" t="t" r="r" b="b"/>
            <a:pathLst>
              <a:path w="2407670" h="3794322">
                <a:moveTo>
                  <a:pt x="2407670" y="0"/>
                </a:moveTo>
                <a:lnTo>
                  <a:pt x="0" y="0"/>
                </a:lnTo>
                <a:lnTo>
                  <a:pt x="0" y="3794321"/>
                </a:lnTo>
                <a:lnTo>
                  <a:pt x="2407670" y="3794321"/>
                </a:lnTo>
                <a:lnTo>
                  <a:pt x="2407670" y="0"/>
                </a:lnTo>
                <a:close/>
              </a:path>
            </a:pathLst>
          </a:custGeom>
          <a:blipFill rotWithShape="0">
            <a:blip r:embed="rId5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81" name="Group 23"/>
          <p:cNvGrpSpPr/>
          <p:nvPr/>
        </p:nvGrpSpPr>
        <p:grpSpPr>
          <a:xfrm>
            <a:off x="4425480" y="7469280"/>
            <a:ext cx="9447120" cy="1695600"/>
            <a:chOff x="4425480" y="7469280"/>
            <a:chExt cx="9447120" cy="1695600"/>
          </a:xfrm>
        </p:grpSpPr>
        <p:sp>
          <p:nvSpPr>
            <p:cNvPr id="282" name="CustomShape 24"/>
            <p:cNvSpPr/>
            <p:nvPr/>
          </p:nvSpPr>
          <p:spPr>
            <a:xfrm>
              <a:off x="4425480" y="7862760"/>
              <a:ext cx="9447120" cy="1302120"/>
            </a:xfrm>
            <a:custGeom>
              <a:avLst/>
              <a:gdLst/>
              <a:ahLst/>
              <a:rect l="l" t="t" r="r" b="b"/>
              <a:pathLst>
                <a:path w="2578910" h="252217">
                  <a:moveTo>
                    <a:pt x="41792" y="0"/>
                  </a:moveTo>
                  <a:lnTo>
                    <a:pt x="2537118" y="0"/>
                  </a:lnTo>
                  <a:cubicBezTo>
                    <a:pt x="2560199" y="0"/>
                    <a:pt x="2578910" y="18711"/>
                    <a:pt x="2578910" y="41792"/>
                  </a:cubicBezTo>
                  <a:lnTo>
                    <a:pt x="2578910" y="210425"/>
                  </a:lnTo>
                  <a:cubicBezTo>
                    <a:pt x="2578910" y="233506"/>
                    <a:pt x="2560199" y="252217"/>
                    <a:pt x="2537118" y="252217"/>
                  </a:cubicBezTo>
                  <a:lnTo>
                    <a:pt x="41792" y="252217"/>
                  </a:lnTo>
                  <a:cubicBezTo>
                    <a:pt x="18711" y="252217"/>
                    <a:pt x="0" y="233506"/>
                    <a:pt x="0" y="210425"/>
                  </a:cubicBezTo>
                  <a:lnTo>
                    <a:pt x="0" y="41792"/>
                  </a:lnTo>
                  <a:cubicBezTo>
                    <a:pt x="0" y="18711"/>
                    <a:pt x="18711" y="0"/>
                    <a:pt x="41792" y="0"/>
                  </a:cubicBezTo>
                  <a:close/>
                </a:path>
              </a:pathLst>
            </a:custGeom>
            <a:solidFill>
              <a:srgbClr val="a7d7e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3" name="CustomShape 25"/>
            <p:cNvSpPr/>
            <p:nvPr/>
          </p:nvSpPr>
          <p:spPr>
            <a:xfrm>
              <a:off x="4425480" y="7469280"/>
              <a:ext cx="9447120" cy="1695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84" name="CustomShape 26"/>
          <p:cNvSpPr/>
          <p:nvPr/>
        </p:nvSpPr>
        <p:spPr>
          <a:xfrm>
            <a:off x="3970440" y="7984080"/>
            <a:ext cx="10346760" cy="50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ts val="3300"/>
              </a:lnSpc>
            </a:pPr>
            <a:r>
              <a:rPr b="0" lang="en-US" sz="3000" spc="-1" strike="noStrike">
                <a:solidFill>
                  <a:srgbClr val="000000"/>
                </a:solidFill>
                <a:latin typeface="Canva Sans"/>
              </a:rPr>
              <a:t>Saznajte koje </a:t>
            </a:r>
            <a:r>
              <a:rPr b="0" lang="hr-HR" sz="3000" spc="-1" strike="noStrike">
                <a:solidFill>
                  <a:srgbClr val="000000"/>
                </a:solidFill>
                <a:latin typeface="Canva Sans"/>
              </a:rPr>
              <a:t>društvene mreže koristi</a:t>
            </a:r>
            <a:r>
              <a:rPr b="0" lang="en-US" sz="3000" spc="-1" strike="noStrike">
                <a:solidFill>
                  <a:srgbClr val="000000"/>
                </a:solidFill>
                <a:latin typeface="Canva Sans"/>
              </a:rPr>
              <a:t>,</a:t>
            </a:r>
            <a:r>
              <a:rPr b="0" lang="hr-HR" sz="3000" spc="-1" strike="noStrike">
                <a:solidFill>
                  <a:srgbClr val="000000"/>
                </a:solidFill>
                <a:latin typeface="Canva Sans"/>
              </a:rPr>
              <a:t> s kime komunicira</a:t>
            </a:r>
            <a:endParaRPr b="0" lang="hr-HR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7d7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-1194480" y="7789320"/>
            <a:ext cx="20676240" cy="8265960"/>
          </a:xfrm>
          <a:custGeom>
            <a:avLst/>
            <a:gdLst/>
            <a:ah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CustomShape 2"/>
          <p:cNvSpPr/>
          <p:nvPr/>
        </p:nvSpPr>
        <p:spPr>
          <a:xfrm rot="5400000">
            <a:off x="10438200" y="1125720"/>
            <a:ext cx="6315120" cy="6142680"/>
          </a:xfrm>
          <a:custGeom>
            <a:avLst/>
            <a:gdLst/>
            <a:ahLst/>
            <a:rect l="l" t="t" r="r" b="b"/>
            <a:pathLst>
              <a:path w="6315439" h="6143200">
                <a:moveTo>
                  <a:pt x="0" y="0"/>
                </a:moveTo>
                <a:lnTo>
                  <a:pt x="6315439" y="0"/>
                </a:lnTo>
                <a:lnTo>
                  <a:pt x="6315439" y="6143200"/>
                </a:lnTo>
                <a:lnTo>
                  <a:pt x="0" y="61432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87" name="Group 3"/>
          <p:cNvGrpSpPr/>
          <p:nvPr/>
        </p:nvGrpSpPr>
        <p:grpSpPr>
          <a:xfrm>
            <a:off x="1028880" y="2774520"/>
            <a:ext cx="8125920" cy="6483600"/>
            <a:chOff x="1028880" y="2774520"/>
            <a:chExt cx="8125920" cy="6483600"/>
          </a:xfrm>
        </p:grpSpPr>
        <p:sp>
          <p:nvSpPr>
            <p:cNvPr id="288" name="CustomShape 4"/>
            <p:cNvSpPr/>
            <p:nvPr/>
          </p:nvSpPr>
          <p:spPr>
            <a:xfrm>
              <a:off x="1028880" y="3063600"/>
              <a:ext cx="8125920" cy="6194160"/>
            </a:xfrm>
            <a:custGeom>
              <a:avLst/>
              <a:gdLst/>
              <a:ahLst/>
              <a:rect l="l" t="t" r="r" b="b"/>
              <a:pathLst>
                <a:path w="2140210" h="1631507">
                  <a:moveTo>
                    <a:pt x="48589" y="0"/>
                  </a:moveTo>
                  <a:lnTo>
                    <a:pt x="2091622" y="0"/>
                  </a:lnTo>
                  <a:cubicBezTo>
                    <a:pt x="2104508" y="0"/>
                    <a:pt x="2116867" y="5119"/>
                    <a:pt x="2125979" y="14231"/>
                  </a:cubicBezTo>
                  <a:cubicBezTo>
                    <a:pt x="2135091" y="23343"/>
                    <a:pt x="2140210" y="35702"/>
                    <a:pt x="2140210" y="48589"/>
                  </a:cubicBezTo>
                  <a:lnTo>
                    <a:pt x="2140210" y="1582918"/>
                  </a:lnTo>
                  <a:cubicBezTo>
                    <a:pt x="2140210" y="1595804"/>
                    <a:pt x="2135091" y="1608163"/>
                    <a:pt x="2125979" y="1617275"/>
                  </a:cubicBezTo>
                  <a:cubicBezTo>
                    <a:pt x="2116867" y="1626388"/>
                    <a:pt x="2104508" y="1631507"/>
                    <a:pt x="2091622" y="1631507"/>
                  </a:cubicBezTo>
                  <a:lnTo>
                    <a:pt x="48589" y="1631507"/>
                  </a:lnTo>
                  <a:cubicBezTo>
                    <a:pt x="35702" y="1631507"/>
                    <a:pt x="23343" y="1626388"/>
                    <a:pt x="14231" y="1617275"/>
                  </a:cubicBezTo>
                  <a:cubicBezTo>
                    <a:pt x="5119" y="1608163"/>
                    <a:pt x="0" y="1595804"/>
                    <a:pt x="0" y="1582918"/>
                  </a:cubicBezTo>
                  <a:lnTo>
                    <a:pt x="0" y="48589"/>
                  </a:lnTo>
                  <a:cubicBezTo>
                    <a:pt x="0" y="35702"/>
                    <a:pt x="5119" y="23343"/>
                    <a:pt x="14231" y="14231"/>
                  </a:cubicBezTo>
                  <a:cubicBezTo>
                    <a:pt x="23343" y="5119"/>
                    <a:pt x="35702" y="0"/>
                    <a:pt x="48589" y="0"/>
                  </a:cubicBezTo>
                  <a:close/>
                </a:path>
              </a:pathLst>
            </a:custGeom>
            <a:solidFill>
              <a:srgbClr val="fffef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9" name="CustomShape 5"/>
            <p:cNvSpPr/>
            <p:nvPr/>
          </p:nvSpPr>
          <p:spPr>
            <a:xfrm>
              <a:off x="1028880" y="2774520"/>
              <a:ext cx="8125920" cy="6483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90" name="CustomShape 6"/>
          <p:cNvSpPr/>
          <p:nvPr/>
        </p:nvSpPr>
        <p:spPr>
          <a:xfrm>
            <a:off x="1485000" y="1039680"/>
            <a:ext cx="6895080" cy="2756160"/>
          </a:xfrm>
          <a:custGeom>
            <a:avLst/>
            <a:gdLst/>
            <a:ahLst/>
            <a:rect l="l" t="t" r="r" b="b"/>
            <a:pathLst>
              <a:path w="6895384" h="2756651">
                <a:moveTo>
                  <a:pt x="0" y="0"/>
                </a:moveTo>
                <a:lnTo>
                  <a:pt x="6895384" y="0"/>
                </a:lnTo>
                <a:lnTo>
                  <a:pt x="6895384" y="2756651"/>
                </a:lnTo>
                <a:lnTo>
                  <a:pt x="0" y="275665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7"/>
          <p:cNvSpPr/>
          <p:nvPr/>
        </p:nvSpPr>
        <p:spPr>
          <a:xfrm>
            <a:off x="1711440" y="1482480"/>
            <a:ext cx="644184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6001"/>
              </a:lnSpc>
            </a:pPr>
            <a:r>
              <a:rPr b="0" lang="en-US" sz="5400" spc="304" strike="noStrike">
                <a:solidFill>
                  <a:srgbClr val="110f0d"/>
                </a:solidFill>
                <a:latin typeface="Handy Casual"/>
              </a:rPr>
              <a:t>ORGANIZIRANO SLOBODNO VRIJEME</a:t>
            </a:r>
            <a:endParaRPr b="0" lang="hr-HR" sz="5400" spc="-1" strike="noStrike">
              <a:latin typeface="Arial"/>
            </a:endParaRPr>
          </a:p>
        </p:txBody>
      </p:sp>
      <p:sp>
        <p:nvSpPr>
          <p:cNvPr id="292" name="CustomShape 8"/>
          <p:cNvSpPr/>
          <p:nvPr/>
        </p:nvSpPr>
        <p:spPr>
          <a:xfrm>
            <a:off x="1803240" y="4389840"/>
            <a:ext cx="6576840" cy="39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lvl="1" marL="755640" indent="-377640">
              <a:lnSpc>
                <a:spcPts val="3849"/>
              </a:lnSpc>
              <a:buClr>
                <a:srgbClr val="110f0d"/>
              </a:buClr>
              <a:buFont typeface="Arial"/>
              <a:buChar char="•"/>
            </a:pPr>
            <a:r>
              <a:rPr b="0" lang="en-US" sz="3500" spc="177" strike="noStrike">
                <a:solidFill>
                  <a:srgbClr val="110f0d"/>
                </a:solidFill>
                <a:latin typeface="Canva Sans"/>
              </a:rPr>
              <a:t>Koju aktivnost odabrati?</a:t>
            </a:r>
            <a:endParaRPr b="0" lang="hr-HR" sz="3500" spc="-1" strike="noStrike">
              <a:latin typeface="Arial"/>
            </a:endParaRPr>
          </a:p>
          <a:p>
            <a:pPr lvl="1" marL="755640" indent="-377640">
              <a:lnSpc>
                <a:spcPts val="3849"/>
              </a:lnSpc>
              <a:buClr>
                <a:srgbClr val="110f0d"/>
              </a:buClr>
              <a:buFont typeface="Arial"/>
              <a:buChar char="•"/>
            </a:pPr>
            <a:r>
              <a:rPr b="0" lang="en-US" sz="3500" spc="177" strike="noStrike">
                <a:solidFill>
                  <a:srgbClr val="110f0d"/>
                </a:solidFill>
                <a:latin typeface="Canva Sans"/>
              </a:rPr>
              <a:t>Uključiti dijete u odabir aktivnost.</a:t>
            </a:r>
            <a:endParaRPr b="0" lang="hr-HR" sz="3500" spc="-1" strike="noStrike">
              <a:latin typeface="Arial"/>
            </a:endParaRPr>
          </a:p>
          <a:p>
            <a:pPr lvl="1" marL="755640" indent="-377640">
              <a:lnSpc>
                <a:spcPts val="3849"/>
              </a:lnSpc>
              <a:buClr>
                <a:srgbClr val="110f0d"/>
              </a:buClr>
              <a:buFont typeface="Arial"/>
              <a:buChar char="•"/>
            </a:pPr>
            <a:r>
              <a:rPr b="0" lang="en-US" sz="3500" spc="177" strike="noStrike">
                <a:solidFill>
                  <a:srgbClr val="110f0d"/>
                </a:solidFill>
                <a:latin typeface="Canva Sans"/>
              </a:rPr>
              <a:t>“</a:t>
            </a:r>
            <a:r>
              <a:rPr b="0" lang="en-US" sz="3500" spc="177" strike="noStrike">
                <a:solidFill>
                  <a:srgbClr val="110f0d"/>
                </a:solidFill>
                <a:latin typeface="Canva Sans"/>
              </a:rPr>
              <a:t>Isprobati” aktivnost</a:t>
            </a:r>
            <a:endParaRPr b="0" lang="hr-HR" sz="3500" spc="-1" strike="noStrike">
              <a:latin typeface="Arial"/>
            </a:endParaRPr>
          </a:p>
          <a:p>
            <a:pPr lvl="1" marL="755640" indent="-377640">
              <a:lnSpc>
                <a:spcPts val="3849"/>
              </a:lnSpc>
              <a:buClr>
                <a:srgbClr val="110f0d"/>
              </a:buClr>
              <a:buFont typeface="Arial"/>
              <a:buChar char="•"/>
            </a:pPr>
            <a:r>
              <a:rPr b="0" lang="en-US" sz="3500" spc="177" strike="noStrike">
                <a:solidFill>
                  <a:srgbClr val="110f0d"/>
                </a:solidFill>
                <a:latin typeface="Canva Sans"/>
              </a:rPr>
              <a:t>Podsjećati se - organiziranim aktivnostima skraćujemo slobodno vrijeme djeteta</a:t>
            </a:r>
            <a:endParaRPr b="0" lang="hr-HR" sz="3500" spc="-1" strike="noStrike">
              <a:latin typeface="Arial"/>
            </a:endParaRPr>
          </a:p>
        </p:txBody>
      </p:sp>
      <p:sp>
        <p:nvSpPr>
          <p:cNvPr id="293" name="CustomShape 9"/>
          <p:cNvSpPr/>
          <p:nvPr/>
        </p:nvSpPr>
        <p:spPr>
          <a:xfrm>
            <a:off x="10797480" y="3423960"/>
            <a:ext cx="4953240" cy="5833800"/>
          </a:xfrm>
          <a:custGeom>
            <a:avLst/>
            <a:gdLst/>
            <a:ahLst/>
            <a:rect l="l" t="t" r="r" b="b"/>
            <a:pathLst>
              <a:path w="4953736" h="5834164">
                <a:moveTo>
                  <a:pt x="0" y="0"/>
                </a:moveTo>
                <a:lnTo>
                  <a:pt x="4953736" y="0"/>
                </a:lnTo>
                <a:lnTo>
                  <a:pt x="4953736" y="5834164"/>
                </a:lnTo>
                <a:lnTo>
                  <a:pt x="0" y="583416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10"/>
          <p:cNvSpPr/>
          <p:nvPr/>
        </p:nvSpPr>
        <p:spPr>
          <a:xfrm flipH="1">
            <a:off x="15974640" y="7789320"/>
            <a:ext cx="1292400" cy="1474920"/>
          </a:xfrm>
          <a:custGeom>
            <a:avLst/>
            <a:gdLst/>
            <a:ahLst/>
            <a:rect l="l" t="t" r="r" b="b"/>
            <a:pathLst>
              <a:path w="1292827" h="1475409">
                <a:moveTo>
                  <a:pt x="1292827" y="0"/>
                </a:moveTo>
                <a:lnTo>
                  <a:pt x="0" y="0"/>
                </a:lnTo>
                <a:lnTo>
                  <a:pt x="0" y="1475409"/>
                </a:lnTo>
                <a:lnTo>
                  <a:pt x="1292827" y="1475409"/>
                </a:lnTo>
                <a:lnTo>
                  <a:pt x="1292827" y="0"/>
                </a:lnTo>
                <a:close/>
              </a:path>
            </a:pathLst>
          </a:custGeom>
          <a:blipFill rotWithShape="0">
            <a:blip r:embed="rId5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ec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 flipV="1" rot="5400000">
            <a:off x="12951000" y="5457240"/>
            <a:ext cx="6315120" cy="6142680"/>
          </a:xfrm>
          <a:custGeom>
            <a:avLst/>
            <a:gdLst/>
            <a:ahLst/>
            <a:rect l="l" t="t" r="r" b="b"/>
            <a:pathLst>
              <a:path w="6315439" h="6143200">
                <a:moveTo>
                  <a:pt x="0" y="6143200"/>
                </a:moveTo>
                <a:lnTo>
                  <a:pt x="6315439" y="6143200"/>
                </a:lnTo>
                <a:lnTo>
                  <a:pt x="6315439" y="0"/>
                </a:lnTo>
                <a:lnTo>
                  <a:pt x="0" y="0"/>
                </a:lnTo>
                <a:lnTo>
                  <a:pt x="0" y="6143200"/>
                </a:lnTo>
                <a:close/>
              </a:path>
            </a:pathLst>
          </a:cu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96" name="Group 2"/>
          <p:cNvGrpSpPr/>
          <p:nvPr/>
        </p:nvGrpSpPr>
        <p:grpSpPr>
          <a:xfrm>
            <a:off x="4420080" y="3072960"/>
            <a:ext cx="9447120" cy="1202760"/>
            <a:chOff x="4420080" y="3072960"/>
            <a:chExt cx="9447120" cy="1202760"/>
          </a:xfrm>
        </p:grpSpPr>
        <p:sp>
          <p:nvSpPr>
            <p:cNvPr id="297" name="CustomShape 3"/>
            <p:cNvSpPr/>
            <p:nvPr/>
          </p:nvSpPr>
          <p:spPr>
            <a:xfrm>
              <a:off x="4420080" y="3351960"/>
              <a:ext cx="9447120" cy="923760"/>
            </a:xfrm>
            <a:custGeom>
              <a:avLst/>
              <a:gdLst/>
              <a:ahLst/>
              <a:rect l="l" t="t" r="r" b="b"/>
              <a:pathLst>
                <a:path w="2578910" h="252217">
                  <a:moveTo>
                    <a:pt x="41792" y="0"/>
                  </a:moveTo>
                  <a:lnTo>
                    <a:pt x="2537118" y="0"/>
                  </a:lnTo>
                  <a:cubicBezTo>
                    <a:pt x="2560199" y="0"/>
                    <a:pt x="2578910" y="18711"/>
                    <a:pt x="2578910" y="41792"/>
                  </a:cubicBezTo>
                  <a:lnTo>
                    <a:pt x="2578910" y="210425"/>
                  </a:lnTo>
                  <a:cubicBezTo>
                    <a:pt x="2578910" y="233506"/>
                    <a:pt x="2560199" y="252217"/>
                    <a:pt x="2537118" y="252217"/>
                  </a:cubicBezTo>
                  <a:lnTo>
                    <a:pt x="41792" y="252217"/>
                  </a:lnTo>
                  <a:cubicBezTo>
                    <a:pt x="18711" y="252217"/>
                    <a:pt x="0" y="233506"/>
                    <a:pt x="0" y="210425"/>
                  </a:cubicBezTo>
                  <a:lnTo>
                    <a:pt x="0" y="41792"/>
                  </a:lnTo>
                  <a:cubicBezTo>
                    <a:pt x="0" y="18711"/>
                    <a:pt x="18711" y="0"/>
                    <a:pt x="41792" y="0"/>
                  </a:cubicBezTo>
                  <a:close/>
                </a:path>
              </a:pathLst>
            </a:custGeom>
            <a:solidFill>
              <a:srgbClr val="a7d7e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8" name="CustomShape 4"/>
            <p:cNvSpPr/>
            <p:nvPr/>
          </p:nvSpPr>
          <p:spPr>
            <a:xfrm>
              <a:off x="4420080" y="3072960"/>
              <a:ext cx="9447120" cy="120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99" name="CustomShape 5"/>
          <p:cNvSpPr/>
          <p:nvPr/>
        </p:nvSpPr>
        <p:spPr>
          <a:xfrm>
            <a:off x="5158440" y="3627720"/>
            <a:ext cx="7970760" cy="41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3300"/>
              </a:lnSpc>
            </a:pPr>
            <a:r>
              <a:rPr b="0" lang="en-US" sz="3000" spc="-1" strike="noStrike">
                <a:solidFill>
                  <a:srgbClr val="000000"/>
                </a:solidFill>
                <a:latin typeface="Canva Sans"/>
              </a:rPr>
              <a:t>Uživajte u slobodnom vremenu s djetetom.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300" name="CustomShape 6"/>
          <p:cNvSpPr/>
          <p:nvPr/>
        </p:nvSpPr>
        <p:spPr>
          <a:xfrm flipV="1" rot="5400000">
            <a:off x="-117720" y="5865480"/>
            <a:ext cx="6315120" cy="6142680"/>
          </a:xfrm>
          <a:custGeom>
            <a:avLst/>
            <a:gdLst/>
            <a:ahLst/>
            <a:rect l="l" t="t" r="r" b="b"/>
            <a:pathLst>
              <a:path w="6315439" h="6143200">
                <a:moveTo>
                  <a:pt x="0" y="6143199"/>
                </a:moveTo>
                <a:lnTo>
                  <a:pt x="6315439" y="6143199"/>
                </a:lnTo>
                <a:lnTo>
                  <a:pt x="6315439" y="0"/>
                </a:lnTo>
                <a:lnTo>
                  <a:pt x="0" y="0"/>
                </a:lnTo>
                <a:lnTo>
                  <a:pt x="0" y="6143199"/>
                </a:lnTo>
                <a:close/>
              </a:path>
            </a:pathLst>
          </a:custGeom>
          <a:blipFill rotWithShape="0">
            <a:blip r:embed="rId2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CustomShape 7"/>
          <p:cNvSpPr/>
          <p:nvPr/>
        </p:nvSpPr>
        <p:spPr>
          <a:xfrm>
            <a:off x="-1194480" y="7789320"/>
            <a:ext cx="20676240" cy="8265960"/>
          </a:xfrm>
          <a:custGeom>
            <a:avLst/>
            <a:gdLst/>
            <a:ah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02" name="Group 8"/>
          <p:cNvGrpSpPr/>
          <p:nvPr/>
        </p:nvGrpSpPr>
        <p:grpSpPr>
          <a:xfrm>
            <a:off x="4420080" y="4167720"/>
            <a:ext cx="9447120" cy="1203120"/>
            <a:chOff x="4420080" y="4167720"/>
            <a:chExt cx="9447120" cy="1203120"/>
          </a:xfrm>
        </p:grpSpPr>
        <p:sp>
          <p:nvSpPr>
            <p:cNvPr id="303" name="CustomShape 9"/>
            <p:cNvSpPr/>
            <p:nvPr/>
          </p:nvSpPr>
          <p:spPr>
            <a:xfrm>
              <a:off x="4420080" y="4447080"/>
              <a:ext cx="9447120" cy="923760"/>
            </a:xfrm>
            <a:custGeom>
              <a:avLst/>
              <a:gdLst/>
              <a:ahLst/>
              <a:rect l="l" t="t" r="r" b="b"/>
              <a:pathLst>
                <a:path w="2578910" h="252217">
                  <a:moveTo>
                    <a:pt x="41792" y="0"/>
                  </a:moveTo>
                  <a:lnTo>
                    <a:pt x="2537118" y="0"/>
                  </a:lnTo>
                  <a:cubicBezTo>
                    <a:pt x="2560199" y="0"/>
                    <a:pt x="2578910" y="18711"/>
                    <a:pt x="2578910" y="41792"/>
                  </a:cubicBezTo>
                  <a:lnTo>
                    <a:pt x="2578910" y="210425"/>
                  </a:lnTo>
                  <a:cubicBezTo>
                    <a:pt x="2578910" y="233506"/>
                    <a:pt x="2560199" y="252217"/>
                    <a:pt x="2537118" y="252217"/>
                  </a:cubicBezTo>
                  <a:lnTo>
                    <a:pt x="41792" y="252217"/>
                  </a:lnTo>
                  <a:cubicBezTo>
                    <a:pt x="18711" y="252217"/>
                    <a:pt x="0" y="233506"/>
                    <a:pt x="0" y="210425"/>
                  </a:cubicBezTo>
                  <a:lnTo>
                    <a:pt x="0" y="41792"/>
                  </a:lnTo>
                  <a:cubicBezTo>
                    <a:pt x="0" y="18711"/>
                    <a:pt x="18711" y="0"/>
                    <a:pt x="41792" y="0"/>
                  </a:cubicBezTo>
                  <a:close/>
                </a:path>
              </a:pathLst>
            </a:custGeom>
            <a:solidFill>
              <a:srgbClr val="e3ff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" name="CustomShape 10"/>
            <p:cNvSpPr/>
            <p:nvPr/>
          </p:nvSpPr>
          <p:spPr>
            <a:xfrm>
              <a:off x="4420080" y="4167720"/>
              <a:ext cx="9447120" cy="120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05" name="Group 11"/>
          <p:cNvGrpSpPr/>
          <p:nvPr/>
        </p:nvGrpSpPr>
        <p:grpSpPr>
          <a:xfrm>
            <a:off x="4425480" y="5266440"/>
            <a:ext cx="9436680" cy="1202760"/>
            <a:chOff x="4425480" y="5266440"/>
            <a:chExt cx="9436680" cy="1202760"/>
          </a:xfrm>
        </p:grpSpPr>
        <p:sp>
          <p:nvSpPr>
            <p:cNvPr id="306" name="CustomShape 12"/>
            <p:cNvSpPr/>
            <p:nvPr/>
          </p:nvSpPr>
          <p:spPr>
            <a:xfrm>
              <a:off x="4425480" y="5545440"/>
              <a:ext cx="9436680" cy="923760"/>
            </a:xfrm>
            <a:custGeom>
              <a:avLst/>
              <a:gdLst/>
              <a:ahLst/>
              <a:rect l="l" t="t" r="r" b="b"/>
              <a:pathLst>
                <a:path w="2576063" h="252217">
                  <a:moveTo>
                    <a:pt x="41838" y="0"/>
                  </a:moveTo>
                  <a:lnTo>
                    <a:pt x="2534224" y="0"/>
                  </a:lnTo>
                  <a:cubicBezTo>
                    <a:pt x="2545321" y="0"/>
                    <a:pt x="2555962" y="4408"/>
                    <a:pt x="2563809" y="12254"/>
                  </a:cubicBezTo>
                  <a:cubicBezTo>
                    <a:pt x="2571655" y="20100"/>
                    <a:pt x="2576063" y="30742"/>
                    <a:pt x="2576063" y="41838"/>
                  </a:cubicBezTo>
                  <a:lnTo>
                    <a:pt x="2576063" y="210379"/>
                  </a:lnTo>
                  <a:cubicBezTo>
                    <a:pt x="2576063" y="221475"/>
                    <a:pt x="2571655" y="232117"/>
                    <a:pt x="2563809" y="239963"/>
                  </a:cubicBezTo>
                  <a:cubicBezTo>
                    <a:pt x="2555962" y="247809"/>
                    <a:pt x="2545321" y="252217"/>
                    <a:pt x="2534224" y="252217"/>
                  </a:cubicBezTo>
                  <a:lnTo>
                    <a:pt x="41838" y="252217"/>
                  </a:lnTo>
                  <a:cubicBezTo>
                    <a:pt x="30742" y="252217"/>
                    <a:pt x="20100" y="247809"/>
                    <a:pt x="12254" y="239963"/>
                  </a:cubicBezTo>
                  <a:cubicBezTo>
                    <a:pt x="4408" y="232117"/>
                    <a:pt x="0" y="221475"/>
                    <a:pt x="0" y="210379"/>
                  </a:cubicBezTo>
                  <a:lnTo>
                    <a:pt x="0" y="41838"/>
                  </a:lnTo>
                  <a:cubicBezTo>
                    <a:pt x="0" y="30742"/>
                    <a:pt x="4408" y="20100"/>
                    <a:pt x="12254" y="12254"/>
                  </a:cubicBezTo>
                  <a:cubicBezTo>
                    <a:pt x="20100" y="4408"/>
                    <a:pt x="30742" y="0"/>
                    <a:pt x="41838" y="0"/>
                  </a:cubicBezTo>
                  <a:close/>
                </a:path>
              </a:pathLst>
            </a:custGeom>
            <a:solidFill>
              <a:srgbClr val="ffe5e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7" name="CustomShape 13"/>
            <p:cNvSpPr/>
            <p:nvPr/>
          </p:nvSpPr>
          <p:spPr>
            <a:xfrm>
              <a:off x="4425480" y="5266440"/>
              <a:ext cx="9436680" cy="120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08" name="Group 14"/>
          <p:cNvGrpSpPr/>
          <p:nvPr/>
        </p:nvGrpSpPr>
        <p:grpSpPr>
          <a:xfrm>
            <a:off x="4415040" y="6349320"/>
            <a:ext cx="9457560" cy="1202760"/>
            <a:chOff x="4415040" y="6349320"/>
            <a:chExt cx="9457560" cy="1202760"/>
          </a:xfrm>
        </p:grpSpPr>
        <p:sp>
          <p:nvSpPr>
            <p:cNvPr id="309" name="CustomShape 15"/>
            <p:cNvSpPr/>
            <p:nvPr/>
          </p:nvSpPr>
          <p:spPr>
            <a:xfrm>
              <a:off x="4415040" y="6628320"/>
              <a:ext cx="9457560" cy="923760"/>
            </a:xfrm>
            <a:custGeom>
              <a:avLst/>
              <a:gdLst/>
              <a:ahLst/>
              <a:rect l="l" t="t" r="r" b="b"/>
              <a:pathLst>
                <a:path w="2581758" h="252217">
                  <a:moveTo>
                    <a:pt x="41746" y="0"/>
                  </a:moveTo>
                  <a:lnTo>
                    <a:pt x="2540011" y="0"/>
                  </a:lnTo>
                  <a:cubicBezTo>
                    <a:pt x="2563067" y="0"/>
                    <a:pt x="2581758" y="18690"/>
                    <a:pt x="2581758" y="41746"/>
                  </a:cubicBezTo>
                  <a:lnTo>
                    <a:pt x="2581758" y="210471"/>
                  </a:lnTo>
                  <a:cubicBezTo>
                    <a:pt x="2581758" y="221543"/>
                    <a:pt x="2577359" y="232161"/>
                    <a:pt x="2569530" y="239990"/>
                  </a:cubicBezTo>
                  <a:cubicBezTo>
                    <a:pt x="2561701" y="247819"/>
                    <a:pt x="2551083" y="252217"/>
                    <a:pt x="2540011" y="252217"/>
                  </a:cubicBezTo>
                  <a:lnTo>
                    <a:pt x="41746" y="252217"/>
                  </a:lnTo>
                  <a:cubicBezTo>
                    <a:pt x="18690" y="252217"/>
                    <a:pt x="0" y="233527"/>
                    <a:pt x="0" y="210471"/>
                  </a:cubicBezTo>
                  <a:lnTo>
                    <a:pt x="0" y="41746"/>
                  </a:lnTo>
                  <a:cubicBezTo>
                    <a:pt x="0" y="30674"/>
                    <a:pt x="4398" y="20056"/>
                    <a:pt x="12227" y="12227"/>
                  </a:cubicBezTo>
                  <a:cubicBezTo>
                    <a:pt x="20056" y="4398"/>
                    <a:pt x="30674" y="0"/>
                    <a:pt x="41746" y="0"/>
                  </a:cubicBezTo>
                  <a:close/>
                </a:path>
              </a:pathLst>
            </a:custGeom>
            <a:solidFill>
              <a:srgbClr val="fffbc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0" name="CustomShape 16"/>
            <p:cNvSpPr/>
            <p:nvPr/>
          </p:nvSpPr>
          <p:spPr>
            <a:xfrm>
              <a:off x="4415040" y="6349320"/>
              <a:ext cx="9457560" cy="120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1" name="CustomShape 17"/>
          <p:cNvSpPr/>
          <p:nvPr/>
        </p:nvSpPr>
        <p:spPr>
          <a:xfrm>
            <a:off x="5560920" y="5808960"/>
            <a:ext cx="7568280" cy="41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3300"/>
              </a:lnSpc>
            </a:pPr>
            <a:r>
              <a:rPr b="0" lang="en-US" sz="3000" spc="-1" strike="noStrike">
                <a:solidFill>
                  <a:srgbClr val="000000"/>
                </a:solidFill>
                <a:latin typeface="Canva Sans"/>
              </a:rPr>
              <a:t>Pratite raspoloženje i ponašanje djeteta.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312" name="CustomShape 18"/>
          <p:cNvSpPr/>
          <p:nvPr/>
        </p:nvSpPr>
        <p:spPr>
          <a:xfrm>
            <a:off x="5263200" y="4714920"/>
            <a:ext cx="7761240" cy="41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3300"/>
              </a:lnSpc>
            </a:pPr>
            <a:r>
              <a:rPr b="0" lang="en-US" sz="3000" spc="-1" strike="noStrike">
                <a:solidFill>
                  <a:srgbClr val="000000"/>
                </a:solidFill>
                <a:latin typeface="Canva Sans"/>
              </a:rPr>
              <a:t>Aktivnosti služe Vama, a ne Vi njima!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313" name="CustomShape 19"/>
          <p:cNvSpPr/>
          <p:nvPr/>
        </p:nvSpPr>
        <p:spPr>
          <a:xfrm>
            <a:off x="4732200" y="6907680"/>
            <a:ext cx="9226080" cy="41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3300"/>
              </a:lnSpc>
            </a:pPr>
            <a:r>
              <a:rPr b="0" lang="en-US" sz="3000" spc="-1" strike="noStrike">
                <a:solidFill>
                  <a:srgbClr val="000000"/>
                </a:solidFill>
                <a:latin typeface="Canva Sans"/>
              </a:rPr>
              <a:t>Pratite i ograničite aktivnost djeteta na ekranu!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314" name="CustomShape 20"/>
          <p:cNvSpPr/>
          <p:nvPr/>
        </p:nvSpPr>
        <p:spPr>
          <a:xfrm>
            <a:off x="1028880" y="1064160"/>
            <a:ext cx="16230240" cy="97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7699"/>
              </a:lnSpc>
            </a:pPr>
            <a:r>
              <a:rPr b="0" lang="en-US" sz="7000" spc="-1" strike="noStrike">
                <a:solidFill>
                  <a:srgbClr val="000000"/>
                </a:solidFill>
                <a:latin typeface="Handy Casual"/>
              </a:rPr>
              <a:t>DA ZAKLJUČIMO...</a:t>
            </a:r>
            <a:endParaRPr b="0" lang="hr-HR" sz="7000" spc="-1" strike="noStrike">
              <a:latin typeface="Arial"/>
            </a:endParaRPr>
          </a:p>
        </p:txBody>
      </p:sp>
      <p:sp>
        <p:nvSpPr>
          <p:cNvPr id="315" name="CustomShape 21"/>
          <p:cNvSpPr/>
          <p:nvPr/>
        </p:nvSpPr>
        <p:spPr>
          <a:xfrm>
            <a:off x="14625720" y="6236280"/>
            <a:ext cx="2633040" cy="3101040"/>
          </a:xfrm>
          <a:custGeom>
            <a:avLst/>
            <a:gdLst/>
            <a:ahLst/>
            <a:rect l="l" t="t" r="r" b="b"/>
            <a:pathLst>
              <a:path w="2633431" h="3101471">
                <a:moveTo>
                  <a:pt x="0" y="0"/>
                </a:moveTo>
                <a:lnTo>
                  <a:pt x="2633431" y="0"/>
                </a:lnTo>
                <a:lnTo>
                  <a:pt x="2633431" y="3101471"/>
                </a:lnTo>
                <a:lnTo>
                  <a:pt x="0" y="310147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16" name="Group 22"/>
          <p:cNvGrpSpPr/>
          <p:nvPr/>
        </p:nvGrpSpPr>
        <p:grpSpPr>
          <a:xfrm>
            <a:off x="4425480" y="7435080"/>
            <a:ext cx="9436680" cy="1203120"/>
            <a:chOff x="4425480" y="7435080"/>
            <a:chExt cx="9436680" cy="1203120"/>
          </a:xfrm>
        </p:grpSpPr>
        <p:sp>
          <p:nvSpPr>
            <p:cNvPr id="317" name="CustomShape 23"/>
            <p:cNvSpPr/>
            <p:nvPr/>
          </p:nvSpPr>
          <p:spPr>
            <a:xfrm>
              <a:off x="4425480" y="7714440"/>
              <a:ext cx="9436680" cy="923760"/>
            </a:xfrm>
            <a:custGeom>
              <a:avLst/>
              <a:gdLst/>
              <a:ahLst/>
              <a:rect l="l" t="t" r="r" b="b"/>
              <a:pathLst>
                <a:path w="2576063" h="252217">
                  <a:moveTo>
                    <a:pt x="41838" y="0"/>
                  </a:moveTo>
                  <a:lnTo>
                    <a:pt x="2534224" y="0"/>
                  </a:lnTo>
                  <a:cubicBezTo>
                    <a:pt x="2545321" y="0"/>
                    <a:pt x="2555962" y="4408"/>
                    <a:pt x="2563809" y="12254"/>
                  </a:cubicBezTo>
                  <a:cubicBezTo>
                    <a:pt x="2571655" y="20100"/>
                    <a:pt x="2576063" y="30742"/>
                    <a:pt x="2576063" y="41838"/>
                  </a:cubicBezTo>
                  <a:lnTo>
                    <a:pt x="2576063" y="210379"/>
                  </a:lnTo>
                  <a:cubicBezTo>
                    <a:pt x="2576063" y="221475"/>
                    <a:pt x="2571655" y="232117"/>
                    <a:pt x="2563809" y="239963"/>
                  </a:cubicBezTo>
                  <a:cubicBezTo>
                    <a:pt x="2555962" y="247809"/>
                    <a:pt x="2545321" y="252217"/>
                    <a:pt x="2534224" y="252217"/>
                  </a:cubicBezTo>
                  <a:lnTo>
                    <a:pt x="41838" y="252217"/>
                  </a:lnTo>
                  <a:cubicBezTo>
                    <a:pt x="30742" y="252217"/>
                    <a:pt x="20100" y="247809"/>
                    <a:pt x="12254" y="239963"/>
                  </a:cubicBezTo>
                  <a:cubicBezTo>
                    <a:pt x="4408" y="232117"/>
                    <a:pt x="0" y="221475"/>
                    <a:pt x="0" y="210379"/>
                  </a:cubicBezTo>
                  <a:lnTo>
                    <a:pt x="0" y="41838"/>
                  </a:lnTo>
                  <a:cubicBezTo>
                    <a:pt x="0" y="30742"/>
                    <a:pt x="4408" y="20100"/>
                    <a:pt x="12254" y="12254"/>
                  </a:cubicBezTo>
                  <a:cubicBezTo>
                    <a:pt x="20100" y="4408"/>
                    <a:pt x="30742" y="0"/>
                    <a:pt x="41838" y="0"/>
                  </a:cubicBezTo>
                  <a:close/>
                </a:path>
              </a:pathLst>
            </a:custGeom>
            <a:solidFill>
              <a:srgbClr val="fcf9e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" name="CustomShape 24"/>
            <p:cNvSpPr/>
            <p:nvPr/>
          </p:nvSpPr>
          <p:spPr>
            <a:xfrm>
              <a:off x="4425480" y="7435080"/>
              <a:ext cx="9436680" cy="120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9" name="CustomShape 25"/>
          <p:cNvSpPr/>
          <p:nvPr/>
        </p:nvSpPr>
        <p:spPr>
          <a:xfrm>
            <a:off x="4608000" y="7992000"/>
            <a:ext cx="9072000" cy="39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3078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nva Sans"/>
              </a:rPr>
              <a:t>Manje je više!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320" name="CustomShape 26"/>
          <p:cNvSpPr/>
          <p:nvPr/>
        </p:nvSpPr>
        <p:spPr>
          <a:xfrm flipH="1">
            <a:off x="1119960" y="5370840"/>
            <a:ext cx="2407320" cy="3794040"/>
          </a:xfrm>
          <a:custGeom>
            <a:avLst/>
            <a:gdLst/>
            <a:ahLst/>
            <a:rect l="l" t="t" r="r" b="b"/>
            <a:pathLst>
              <a:path w="2407670" h="3794322">
                <a:moveTo>
                  <a:pt x="2407670" y="0"/>
                </a:moveTo>
                <a:lnTo>
                  <a:pt x="0" y="0"/>
                </a:lnTo>
                <a:lnTo>
                  <a:pt x="0" y="3794321"/>
                </a:lnTo>
                <a:lnTo>
                  <a:pt x="2407670" y="3794321"/>
                </a:lnTo>
                <a:lnTo>
                  <a:pt x="2407670" y="0"/>
                </a:lnTo>
                <a:close/>
              </a:path>
            </a:pathLst>
          </a:custGeom>
          <a:blipFill rotWithShape="0">
            <a:blip r:embed="rId5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7d7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 rot="5400000">
            <a:off x="-937080" y="5861520"/>
            <a:ext cx="5753520" cy="5596560"/>
          </a:xfrm>
          <a:custGeom>
            <a:avLst/>
            <a:gdLst/>
            <a:ahLst/>
            <a:rect l="l" t="t" r="r" b="b"/>
            <a:pathLst>
              <a:path w="5753832" h="5596910">
                <a:moveTo>
                  <a:pt x="0" y="0"/>
                </a:moveTo>
                <a:lnTo>
                  <a:pt x="5753832" y="0"/>
                </a:lnTo>
                <a:lnTo>
                  <a:pt x="5753832" y="5596909"/>
                </a:lnTo>
                <a:lnTo>
                  <a:pt x="0" y="55969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CustomShape 2"/>
          <p:cNvSpPr/>
          <p:nvPr/>
        </p:nvSpPr>
        <p:spPr>
          <a:xfrm>
            <a:off x="1932840" y="1028880"/>
            <a:ext cx="14421960" cy="8731800"/>
          </a:xfrm>
          <a:custGeom>
            <a:avLst/>
            <a:gdLst/>
            <a:ahLst/>
            <a:rect l="l" t="t" r="r" b="b"/>
            <a:pathLst>
              <a:path w="14422278" h="8732034">
                <a:moveTo>
                  <a:pt x="0" y="0"/>
                </a:moveTo>
                <a:lnTo>
                  <a:pt x="14422278" y="0"/>
                </a:lnTo>
                <a:lnTo>
                  <a:pt x="14422278" y="8732034"/>
                </a:lnTo>
                <a:lnTo>
                  <a:pt x="0" y="873203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CustomShape 3"/>
          <p:cNvSpPr/>
          <p:nvPr/>
        </p:nvSpPr>
        <p:spPr>
          <a:xfrm>
            <a:off x="-1205280" y="7404120"/>
            <a:ext cx="20676240" cy="8265960"/>
          </a:xfrm>
          <a:custGeom>
            <a:avLst/>
            <a:gdLst/>
            <a:ah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CustomShape 4"/>
          <p:cNvSpPr/>
          <p:nvPr/>
        </p:nvSpPr>
        <p:spPr>
          <a:xfrm rot="14746800">
            <a:off x="14785560" y="1305720"/>
            <a:ext cx="2450160" cy="1634760"/>
          </a:xfrm>
          <a:custGeom>
            <a:avLst/>
            <a:gdLst/>
            <a:ahLst/>
            <a:rect l="l" t="t" r="r" b="b"/>
            <a:pathLst>
              <a:path w="2450498" h="1635150">
                <a:moveTo>
                  <a:pt x="0" y="0"/>
                </a:moveTo>
                <a:lnTo>
                  <a:pt x="2450497" y="0"/>
                </a:lnTo>
                <a:lnTo>
                  <a:pt x="2450497" y="1635150"/>
                </a:lnTo>
                <a:lnTo>
                  <a:pt x="0" y="163515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CustomShape 5"/>
          <p:cNvSpPr/>
          <p:nvPr/>
        </p:nvSpPr>
        <p:spPr>
          <a:xfrm>
            <a:off x="6718320" y="4785480"/>
            <a:ext cx="5872680" cy="162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6412"/>
              </a:lnSpc>
            </a:pPr>
            <a:r>
              <a:rPr b="0" lang="en-US" sz="6610" spc="335" strike="noStrike">
                <a:solidFill>
                  <a:srgbClr val="545454"/>
                </a:solidFill>
                <a:latin typeface="Handy Casual"/>
              </a:rPr>
              <a:t>HVALA NA PAŽNJI!</a:t>
            </a:r>
            <a:endParaRPr b="0" lang="hr-HR" sz="6610" spc="-1" strike="noStrike">
              <a:latin typeface="Arial"/>
            </a:endParaRPr>
          </a:p>
        </p:txBody>
      </p:sp>
      <p:sp>
        <p:nvSpPr>
          <p:cNvPr id="326" name="CustomShape 6"/>
          <p:cNvSpPr/>
          <p:nvPr/>
        </p:nvSpPr>
        <p:spPr>
          <a:xfrm>
            <a:off x="1028880" y="2914560"/>
            <a:ext cx="5178240" cy="6343200"/>
          </a:xfrm>
          <a:custGeom>
            <a:avLst/>
            <a:gdLst/>
            <a:ahLst/>
            <a:rect l="l" t="t" r="r" b="b"/>
            <a:pathLst>
              <a:path w="5178766" h="6343699">
                <a:moveTo>
                  <a:pt x="0" y="0"/>
                </a:moveTo>
                <a:lnTo>
                  <a:pt x="5178766" y="0"/>
                </a:lnTo>
                <a:lnTo>
                  <a:pt x="5178766" y="6343699"/>
                </a:lnTo>
                <a:lnTo>
                  <a:pt x="0" y="634369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CustomShape 7"/>
          <p:cNvSpPr/>
          <p:nvPr/>
        </p:nvSpPr>
        <p:spPr>
          <a:xfrm>
            <a:off x="10229400" y="8848800"/>
            <a:ext cx="7491600" cy="41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ec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 flipV="1" rot="5400000">
            <a:off x="12951000" y="5457240"/>
            <a:ext cx="6315120" cy="6142680"/>
          </a:xfrm>
          <a:custGeom>
            <a:avLst/>
            <a:gdLst/>
            <a:ahLst/>
            <a:rect l="l" t="t" r="r" b="b"/>
            <a:pathLst>
              <a:path w="6315439" h="6143200">
                <a:moveTo>
                  <a:pt x="0" y="6143200"/>
                </a:moveTo>
                <a:lnTo>
                  <a:pt x="6315439" y="6143200"/>
                </a:lnTo>
                <a:lnTo>
                  <a:pt x="6315439" y="0"/>
                </a:lnTo>
                <a:lnTo>
                  <a:pt x="0" y="0"/>
                </a:lnTo>
                <a:lnTo>
                  <a:pt x="0" y="6143200"/>
                </a:lnTo>
                <a:close/>
              </a:path>
            </a:pathLst>
          </a:cu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6" name="Group 2"/>
          <p:cNvGrpSpPr/>
          <p:nvPr/>
        </p:nvGrpSpPr>
        <p:grpSpPr>
          <a:xfrm>
            <a:off x="3000240" y="2725560"/>
            <a:ext cx="12766680" cy="1625400"/>
            <a:chOff x="3000240" y="2725560"/>
            <a:chExt cx="12766680" cy="1625400"/>
          </a:xfrm>
        </p:grpSpPr>
        <p:sp>
          <p:nvSpPr>
            <p:cNvPr id="97" name="CustomShape 3"/>
            <p:cNvSpPr/>
            <p:nvPr/>
          </p:nvSpPr>
          <p:spPr>
            <a:xfrm>
              <a:off x="3000240" y="3102840"/>
              <a:ext cx="12766680" cy="1248120"/>
            </a:xfrm>
            <a:custGeom>
              <a:avLst/>
              <a:gdLst/>
              <a:ahLst/>
              <a:rect l="l" t="t" r="r" b="b"/>
              <a:pathLst>
                <a:path w="2578910" h="252217">
                  <a:moveTo>
                    <a:pt x="30926" y="0"/>
                  </a:moveTo>
                  <a:lnTo>
                    <a:pt x="2547984" y="0"/>
                  </a:lnTo>
                  <a:cubicBezTo>
                    <a:pt x="2565064" y="0"/>
                    <a:pt x="2578910" y="13846"/>
                    <a:pt x="2578910" y="30926"/>
                  </a:cubicBezTo>
                  <a:lnTo>
                    <a:pt x="2578910" y="221291"/>
                  </a:lnTo>
                  <a:cubicBezTo>
                    <a:pt x="2578910" y="238371"/>
                    <a:pt x="2565064" y="252217"/>
                    <a:pt x="2547984" y="252217"/>
                  </a:cubicBezTo>
                  <a:lnTo>
                    <a:pt x="30926" y="252217"/>
                  </a:lnTo>
                  <a:cubicBezTo>
                    <a:pt x="13846" y="252217"/>
                    <a:pt x="0" y="238371"/>
                    <a:pt x="0" y="221291"/>
                  </a:cubicBezTo>
                  <a:lnTo>
                    <a:pt x="0" y="30926"/>
                  </a:lnTo>
                  <a:cubicBezTo>
                    <a:pt x="0" y="13846"/>
                    <a:pt x="13846" y="0"/>
                    <a:pt x="30926" y="0"/>
                  </a:cubicBezTo>
                  <a:close/>
                </a:path>
              </a:pathLst>
            </a:custGeom>
            <a:solidFill>
              <a:srgbClr val="a7d7e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" name="CustomShape 4"/>
            <p:cNvSpPr/>
            <p:nvPr/>
          </p:nvSpPr>
          <p:spPr>
            <a:xfrm>
              <a:off x="3000240" y="2725560"/>
              <a:ext cx="12766680" cy="162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9" name="CustomShape 5"/>
          <p:cNvSpPr/>
          <p:nvPr/>
        </p:nvSpPr>
        <p:spPr>
          <a:xfrm>
            <a:off x="3997800" y="3475080"/>
            <a:ext cx="10771560" cy="56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4459"/>
              </a:lnSpc>
            </a:pPr>
            <a:r>
              <a:rPr b="0" lang="en-US" sz="4059" spc="-1" strike="noStrike">
                <a:solidFill>
                  <a:srgbClr val="000000"/>
                </a:solidFill>
                <a:latin typeface="Canva Sans"/>
              </a:rPr>
              <a:t>1.Što je slobodno vrijeme?</a:t>
            </a:r>
            <a:endParaRPr b="0" lang="hr-HR" sz="4059" spc="-1" strike="noStrike">
              <a:latin typeface="Arial"/>
            </a:endParaRPr>
          </a:p>
        </p:txBody>
      </p:sp>
      <p:sp>
        <p:nvSpPr>
          <p:cNvPr id="100" name="CustomShape 6"/>
          <p:cNvSpPr/>
          <p:nvPr/>
        </p:nvSpPr>
        <p:spPr>
          <a:xfrm flipV="1" rot="5400000">
            <a:off x="-3132000" y="6499080"/>
            <a:ext cx="8534160" cy="8301240"/>
          </a:xfrm>
          <a:custGeom>
            <a:avLst/>
            <a:gdLst/>
            <a:ahLst/>
            <a:rect l="l" t="t" r="r" b="b"/>
            <a:pathLst>
              <a:path w="8534439" h="8301682">
                <a:moveTo>
                  <a:pt x="0" y="8301681"/>
                </a:moveTo>
                <a:lnTo>
                  <a:pt x="8534439" y="8301681"/>
                </a:lnTo>
                <a:lnTo>
                  <a:pt x="8534439" y="0"/>
                </a:lnTo>
                <a:lnTo>
                  <a:pt x="0" y="0"/>
                </a:lnTo>
                <a:lnTo>
                  <a:pt x="0" y="8301681"/>
                </a:lnTo>
                <a:close/>
              </a:path>
            </a:pathLst>
          </a:custGeom>
          <a:blipFill rotWithShape="0">
            <a:blip r:embed="rId2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7"/>
          <p:cNvSpPr/>
          <p:nvPr/>
        </p:nvSpPr>
        <p:spPr>
          <a:xfrm>
            <a:off x="-4587120" y="9099360"/>
            <a:ext cx="27941400" cy="11170080"/>
          </a:xfrm>
          <a:custGeom>
            <a:avLst/>
            <a:gdLst/>
            <a:ahLst/>
            <a:rect l="l" t="t" r="r" b="b"/>
            <a:pathLst>
              <a:path w="27941613" h="11170558">
                <a:moveTo>
                  <a:pt x="0" y="0"/>
                </a:moveTo>
                <a:lnTo>
                  <a:pt x="27941614" y="0"/>
                </a:lnTo>
                <a:lnTo>
                  <a:pt x="27941614" y="11170557"/>
                </a:lnTo>
                <a:lnTo>
                  <a:pt x="0" y="1117055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2" name="Group 8"/>
          <p:cNvGrpSpPr/>
          <p:nvPr/>
        </p:nvGrpSpPr>
        <p:grpSpPr>
          <a:xfrm>
            <a:off x="3000240" y="4205520"/>
            <a:ext cx="12766680" cy="1625400"/>
            <a:chOff x="3000240" y="4205520"/>
            <a:chExt cx="12766680" cy="1625400"/>
          </a:xfrm>
        </p:grpSpPr>
        <p:sp>
          <p:nvSpPr>
            <p:cNvPr id="103" name="CustomShape 9"/>
            <p:cNvSpPr/>
            <p:nvPr/>
          </p:nvSpPr>
          <p:spPr>
            <a:xfrm>
              <a:off x="3000240" y="4582440"/>
              <a:ext cx="12766680" cy="1248120"/>
            </a:xfrm>
            <a:custGeom>
              <a:avLst/>
              <a:gdLst/>
              <a:ahLst/>
              <a:rect l="l" t="t" r="r" b="b"/>
              <a:pathLst>
                <a:path w="2578910" h="252217">
                  <a:moveTo>
                    <a:pt x="30926" y="0"/>
                  </a:moveTo>
                  <a:lnTo>
                    <a:pt x="2547984" y="0"/>
                  </a:lnTo>
                  <a:cubicBezTo>
                    <a:pt x="2565064" y="0"/>
                    <a:pt x="2578910" y="13846"/>
                    <a:pt x="2578910" y="30926"/>
                  </a:cubicBezTo>
                  <a:lnTo>
                    <a:pt x="2578910" y="221291"/>
                  </a:lnTo>
                  <a:cubicBezTo>
                    <a:pt x="2578910" y="238371"/>
                    <a:pt x="2565064" y="252217"/>
                    <a:pt x="2547984" y="252217"/>
                  </a:cubicBezTo>
                  <a:lnTo>
                    <a:pt x="30926" y="252217"/>
                  </a:lnTo>
                  <a:cubicBezTo>
                    <a:pt x="13846" y="252217"/>
                    <a:pt x="0" y="238371"/>
                    <a:pt x="0" y="221291"/>
                  </a:cubicBezTo>
                  <a:lnTo>
                    <a:pt x="0" y="30926"/>
                  </a:lnTo>
                  <a:cubicBezTo>
                    <a:pt x="0" y="13846"/>
                    <a:pt x="13846" y="0"/>
                    <a:pt x="30926" y="0"/>
                  </a:cubicBezTo>
                  <a:close/>
                </a:path>
              </a:pathLst>
            </a:custGeom>
            <a:solidFill>
              <a:srgbClr val="e3ff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" name="CustomShape 10"/>
            <p:cNvSpPr/>
            <p:nvPr/>
          </p:nvSpPr>
          <p:spPr>
            <a:xfrm>
              <a:off x="3000240" y="4205520"/>
              <a:ext cx="12766680" cy="162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5" name="Group 11"/>
          <p:cNvGrpSpPr/>
          <p:nvPr/>
        </p:nvGrpSpPr>
        <p:grpSpPr>
          <a:xfrm>
            <a:off x="3007440" y="5689800"/>
            <a:ext cx="12752640" cy="1625400"/>
            <a:chOff x="3007440" y="5689800"/>
            <a:chExt cx="12752640" cy="1625400"/>
          </a:xfrm>
        </p:grpSpPr>
        <p:sp>
          <p:nvSpPr>
            <p:cNvPr id="106" name="CustomShape 12"/>
            <p:cNvSpPr/>
            <p:nvPr/>
          </p:nvSpPr>
          <p:spPr>
            <a:xfrm>
              <a:off x="3007440" y="6067080"/>
              <a:ext cx="12752640" cy="1248120"/>
            </a:xfrm>
            <a:custGeom>
              <a:avLst/>
              <a:gdLst/>
              <a:ahLst/>
              <a:rect l="l" t="t" r="r" b="b"/>
              <a:pathLst>
                <a:path w="2576063" h="252217">
                  <a:moveTo>
                    <a:pt x="30960" y="0"/>
                  </a:moveTo>
                  <a:lnTo>
                    <a:pt x="2545103" y="0"/>
                  </a:lnTo>
                  <a:cubicBezTo>
                    <a:pt x="2562202" y="0"/>
                    <a:pt x="2576063" y="13861"/>
                    <a:pt x="2576063" y="30960"/>
                  </a:cubicBezTo>
                  <a:lnTo>
                    <a:pt x="2576063" y="221257"/>
                  </a:lnTo>
                  <a:cubicBezTo>
                    <a:pt x="2576063" y="238356"/>
                    <a:pt x="2562202" y="252217"/>
                    <a:pt x="2545103" y="252217"/>
                  </a:cubicBezTo>
                  <a:lnTo>
                    <a:pt x="30960" y="252217"/>
                  </a:lnTo>
                  <a:cubicBezTo>
                    <a:pt x="13861" y="252217"/>
                    <a:pt x="0" y="238356"/>
                    <a:pt x="0" y="221257"/>
                  </a:cubicBezTo>
                  <a:lnTo>
                    <a:pt x="0" y="30960"/>
                  </a:lnTo>
                  <a:cubicBezTo>
                    <a:pt x="0" y="13861"/>
                    <a:pt x="13861" y="0"/>
                    <a:pt x="30960" y="0"/>
                  </a:cubicBezTo>
                  <a:close/>
                </a:path>
              </a:pathLst>
            </a:custGeom>
            <a:solidFill>
              <a:srgbClr val="ffe5e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" name="CustomShape 13"/>
            <p:cNvSpPr/>
            <p:nvPr/>
          </p:nvSpPr>
          <p:spPr>
            <a:xfrm>
              <a:off x="3007440" y="5689800"/>
              <a:ext cx="12752640" cy="162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8" name="Group 14"/>
          <p:cNvGrpSpPr/>
          <p:nvPr/>
        </p:nvGrpSpPr>
        <p:grpSpPr>
          <a:xfrm>
            <a:off x="2993040" y="7153200"/>
            <a:ext cx="12780720" cy="2367720"/>
            <a:chOff x="2993040" y="7153200"/>
            <a:chExt cx="12780720" cy="2367720"/>
          </a:xfrm>
        </p:grpSpPr>
        <p:sp>
          <p:nvSpPr>
            <p:cNvPr id="109" name="CustomShape 15"/>
            <p:cNvSpPr/>
            <p:nvPr/>
          </p:nvSpPr>
          <p:spPr>
            <a:xfrm>
              <a:off x="2993040" y="7530480"/>
              <a:ext cx="12780720" cy="1990440"/>
            </a:xfrm>
            <a:custGeom>
              <a:avLst/>
              <a:gdLst/>
              <a:ahLst/>
              <a:rect l="l" t="t" r="r" b="b"/>
              <a:pathLst>
                <a:path w="2581758" h="402155">
                  <a:moveTo>
                    <a:pt x="30892" y="0"/>
                  </a:moveTo>
                  <a:lnTo>
                    <a:pt x="2550866" y="0"/>
                  </a:lnTo>
                  <a:cubicBezTo>
                    <a:pt x="2567927" y="0"/>
                    <a:pt x="2581758" y="13831"/>
                    <a:pt x="2581758" y="30892"/>
                  </a:cubicBezTo>
                  <a:lnTo>
                    <a:pt x="2581758" y="371263"/>
                  </a:lnTo>
                  <a:cubicBezTo>
                    <a:pt x="2581758" y="379456"/>
                    <a:pt x="2578503" y="387314"/>
                    <a:pt x="2572709" y="393107"/>
                  </a:cubicBezTo>
                  <a:cubicBezTo>
                    <a:pt x="2566916" y="398901"/>
                    <a:pt x="2559059" y="402155"/>
                    <a:pt x="2550866" y="402155"/>
                  </a:cubicBezTo>
                  <a:lnTo>
                    <a:pt x="30892" y="402155"/>
                  </a:lnTo>
                  <a:cubicBezTo>
                    <a:pt x="22699" y="402155"/>
                    <a:pt x="14841" y="398901"/>
                    <a:pt x="9048" y="393107"/>
                  </a:cubicBezTo>
                  <a:cubicBezTo>
                    <a:pt x="3255" y="387314"/>
                    <a:pt x="0" y="379456"/>
                    <a:pt x="0" y="371263"/>
                  </a:cubicBezTo>
                  <a:lnTo>
                    <a:pt x="0" y="30892"/>
                  </a:lnTo>
                  <a:cubicBezTo>
                    <a:pt x="0" y="22699"/>
                    <a:pt x="3255" y="14841"/>
                    <a:pt x="9048" y="9048"/>
                  </a:cubicBezTo>
                  <a:cubicBezTo>
                    <a:pt x="14841" y="3255"/>
                    <a:pt x="22699" y="0"/>
                    <a:pt x="30892" y="0"/>
                  </a:cubicBezTo>
                  <a:close/>
                </a:path>
              </a:pathLst>
            </a:custGeom>
            <a:solidFill>
              <a:srgbClr val="fffbc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" name="CustomShape 16"/>
            <p:cNvSpPr/>
            <p:nvPr/>
          </p:nvSpPr>
          <p:spPr>
            <a:xfrm>
              <a:off x="2993040" y="7153200"/>
              <a:ext cx="12780720" cy="236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1" name="CustomShape 17"/>
          <p:cNvSpPr/>
          <p:nvPr/>
        </p:nvSpPr>
        <p:spPr>
          <a:xfrm>
            <a:off x="5285880" y="6420600"/>
            <a:ext cx="8195400" cy="56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4459"/>
              </a:lnSpc>
            </a:pPr>
            <a:r>
              <a:rPr b="0" lang="en-US" sz="4059" spc="-1" strike="noStrike">
                <a:solidFill>
                  <a:srgbClr val="000000"/>
                </a:solidFill>
                <a:latin typeface="Canva Sans"/>
              </a:rPr>
              <a:t>3. Zašto je dosada važna?</a:t>
            </a:r>
            <a:endParaRPr b="0" lang="hr-HR" sz="4059" spc="-1" strike="noStrike">
              <a:latin typeface="Arial"/>
            </a:endParaRPr>
          </a:p>
        </p:txBody>
      </p:sp>
      <p:sp>
        <p:nvSpPr>
          <p:cNvPr id="112" name="CustomShape 18"/>
          <p:cNvSpPr/>
          <p:nvPr/>
        </p:nvSpPr>
        <p:spPr>
          <a:xfrm>
            <a:off x="5285880" y="4947120"/>
            <a:ext cx="8195400" cy="56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4459"/>
              </a:lnSpc>
            </a:pPr>
            <a:r>
              <a:rPr b="0" lang="en-US" sz="4059" spc="-1" strike="noStrike">
                <a:solidFill>
                  <a:srgbClr val="000000"/>
                </a:solidFill>
                <a:latin typeface="Canva Sans"/>
              </a:rPr>
              <a:t>2. Važnost slobodnog vremena</a:t>
            </a:r>
            <a:r>
              <a:rPr b="0" lang="hr-HR" sz="4059" spc="-1" strike="noStrike">
                <a:solidFill>
                  <a:srgbClr val="000000"/>
                </a:solidFill>
                <a:latin typeface="Canva Sans"/>
              </a:rPr>
              <a:t>.</a:t>
            </a:r>
            <a:endParaRPr b="0" lang="hr-HR" sz="4059" spc="-1" strike="noStrike">
              <a:latin typeface="Arial"/>
            </a:endParaRPr>
          </a:p>
        </p:txBody>
      </p:sp>
      <p:sp>
        <p:nvSpPr>
          <p:cNvPr id="113" name="CustomShape 19"/>
          <p:cNvSpPr/>
          <p:nvPr/>
        </p:nvSpPr>
        <p:spPr>
          <a:xfrm>
            <a:off x="4717080" y="7984800"/>
            <a:ext cx="9333000" cy="113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4459"/>
              </a:lnSpc>
            </a:pPr>
            <a:r>
              <a:rPr b="0" lang="en-US" sz="4059" spc="-1" strike="noStrike">
                <a:solidFill>
                  <a:srgbClr val="000000"/>
                </a:solidFill>
                <a:latin typeface="Canva Sans"/>
              </a:rPr>
              <a:t>3. Kako roditelji mogu podići kvalitetu slobodnog vremena djece?</a:t>
            </a:r>
            <a:endParaRPr b="0" lang="hr-HR" sz="4059" spc="-1" strike="noStrike">
              <a:latin typeface="Arial"/>
            </a:endParaRPr>
          </a:p>
        </p:txBody>
      </p:sp>
      <p:sp>
        <p:nvSpPr>
          <p:cNvPr id="114" name="CustomShape 20"/>
          <p:cNvSpPr/>
          <p:nvPr/>
        </p:nvSpPr>
        <p:spPr>
          <a:xfrm>
            <a:off x="1028880" y="1064160"/>
            <a:ext cx="16230240" cy="97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7699"/>
              </a:lnSpc>
            </a:pPr>
            <a:r>
              <a:rPr b="0" lang="en-US" sz="7000" spc="-1" strike="noStrike">
                <a:solidFill>
                  <a:srgbClr val="000000"/>
                </a:solidFill>
                <a:latin typeface="Handy Casual"/>
              </a:rPr>
              <a:t>SADRŽAJ:</a:t>
            </a:r>
            <a:endParaRPr b="0" lang="hr-HR" sz="7000" spc="-1" strike="noStrike">
              <a:latin typeface="Arial"/>
            </a:endParaRPr>
          </a:p>
        </p:txBody>
      </p:sp>
      <p:sp>
        <p:nvSpPr>
          <p:cNvPr id="115" name="CustomShape 21"/>
          <p:cNvSpPr/>
          <p:nvPr/>
        </p:nvSpPr>
        <p:spPr>
          <a:xfrm>
            <a:off x="14625720" y="6236280"/>
            <a:ext cx="2633040" cy="3101040"/>
          </a:xfrm>
          <a:custGeom>
            <a:avLst/>
            <a:gdLst/>
            <a:ahLst/>
            <a:rect l="l" t="t" r="r" b="b"/>
            <a:pathLst>
              <a:path w="2633431" h="3101471">
                <a:moveTo>
                  <a:pt x="0" y="0"/>
                </a:moveTo>
                <a:lnTo>
                  <a:pt x="2633431" y="0"/>
                </a:lnTo>
                <a:lnTo>
                  <a:pt x="2633431" y="3101471"/>
                </a:lnTo>
                <a:lnTo>
                  <a:pt x="0" y="310147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22"/>
          <p:cNvSpPr/>
          <p:nvPr/>
        </p:nvSpPr>
        <p:spPr>
          <a:xfrm flipH="1">
            <a:off x="1119960" y="5370840"/>
            <a:ext cx="2407320" cy="3794040"/>
          </a:xfrm>
          <a:custGeom>
            <a:avLst/>
            <a:gdLst/>
            <a:ahLst/>
            <a:rect l="l" t="t" r="r" b="b"/>
            <a:pathLst>
              <a:path w="2407670" h="3794322">
                <a:moveTo>
                  <a:pt x="2407670" y="0"/>
                </a:moveTo>
                <a:lnTo>
                  <a:pt x="0" y="0"/>
                </a:lnTo>
                <a:lnTo>
                  <a:pt x="0" y="3794321"/>
                </a:lnTo>
                <a:lnTo>
                  <a:pt x="2407670" y="3794321"/>
                </a:lnTo>
                <a:lnTo>
                  <a:pt x="2407670" y="0"/>
                </a:lnTo>
                <a:close/>
              </a:path>
            </a:pathLst>
          </a:custGeom>
          <a:blipFill rotWithShape="0">
            <a:blip r:embed="rId5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7d7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-1712880" y="7596000"/>
            <a:ext cx="24473520" cy="9783720"/>
          </a:xfrm>
          <a:custGeom>
            <a:avLst/>
            <a:gdLst/>
            <a:ahLst/>
            <a:rect l="l" t="t" r="r" b="b"/>
            <a:pathLst>
              <a:path w="24473916" h="9784234">
                <a:moveTo>
                  <a:pt x="0" y="0"/>
                </a:moveTo>
                <a:lnTo>
                  <a:pt x="24473915" y="0"/>
                </a:lnTo>
                <a:lnTo>
                  <a:pt x="24473915" y="9784235"/>
                </a:lnTo>
                <a:lnTo>
                  <a:pt x="0" y="978423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2"/>
          <p:cNvSpPr/>
          <p:nvPr/>
        </p:nvSpPr>
        <p:spPr>
          <a:xfrm rot="5400000">
            <a:off x="10438200" y="1125720"/>
            <a:ext cx="6315120" cy="6142680"/>
          </a:xfrm>
          <a:custGeom>
            <a:avLst/>
            <a:gdLst/>
            <a:ahLst/>
            <a:rect l="l" t="t" r="r" b="b"/>
            <a:pathLst>
              <a:path w="6315439" h="6143200">
                <a:moveTo>
                  <a:pt x="0" y="0"/>
                </a:moveTo>
                <a:lnTo>
                  <a:pt x="6315439" y="0"/>
                </a:lnTo>
                <a:lnTo>
                  <a:pt x="6315439" y="6143200"/>
                </a:lnTo>
                <a:lnTo>
                  <a:pt x="0" y="61432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9" name="Group 3"/>
          <p:cNvGrpSpPr/>
          <p:nvPr/>
        </p:nvGrpSpPr>
        <p:grpSpPr>
          <a:xfrm>
            <a:off x="918360" y="1659960"/>
            <a:ext cx="9618120" cy="8626680"/>
            <a:chOff x="918360" y="1659960"/>
            <a:chExt cx="9618120" cy="8626680"/>
          </a:xfrm>
        </p:grpSpPr>
        <p:sp>
          <p:nvSpPr>
            <p:cNvPr id="120" name="CustomShape 4"/>
            <p:cNvSpPr/>
            <p:nvPr/>
          </p:nvSpPr>
          <p:spPr>
            <a:xfrm>
              <a:off x="918360" y="2002320"/>
              <a:ext cx="9618120" cy="8284320"/>
            </a:xfrm>
            <a:custGeom>
              <a:avLst/>
              <a:gdLst/>
              <a:ahLst/>
              <a:rect l="l" t="t" r="r" b="b"/>
              <a:pathLst>
                <a:path w="2140210" h="1843397">
                  <a:moveTo>
                    <a:pt x="41050" y="0"/>
                  </a:moveTo>
                  <a:lnTo>
                    <a:pt x="2099160" y="0"/>
                  </a:lnTo>
                  <a:cubicBezTo>
                    <a:pt x="2121832" y="0"/>
                    <a:pt x="2140210" y="18379"/>
                    <a:pt x="2140210" y="41050"/>
                  </a:cubicBezTo>
                  <a:lnTo>
                    <a:pt x="2140210" y="1802347"/>
                  </a:lnTo>
                  <a:cubicBezTo>
                    <a:pt x="2140210" y="1825018"/>
                    <a:pt x="2121832" y="1843397"/>
                    <a:pt x="2099160" y="1843397"/>
                  </a:cubicBezTo>
                  <a:lnTo>
                    <a:pt x="41050" y="1843397"/>
                  </a:lnTo>
                  <a:cubicBezTo>
                    <a:pt x="18379" y="1843397"/>
                    <a:pt x="0" y="1825018"/>
                    <a:pt x="0" y="1802347"/>
                  </a:cubicBezTo>
                  <a:lnTo>
                    <a:pt x="0" y="41050"/>
                  </a:lnTo>
                  <a:cubicBezTo>
                    <a:pt x="0" y="18379"/>
                    <a:pt x="18379" y="0"/>
                    <a:pt x="41050" y="0"/>
                  </a:cubicBezTo>
                  <a:close/>
                </a:path>
              </a:pathLst>
            </a:custGeom>
            <a:solidFill>
              <a:srgbClr val="fffef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" name="CustomShape 5"/>
            <p:cNvSpPr/>
            <p:nvPr/>
          </p:nvSpPr>
          <p:spPr>
            <a:xfrm>
              <a:off x="918360" y="1659960"/>
              <a:ext cx="9618120" cy="8626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2" name="CustomShape 6"/>
          <p:cNvSpPr/>
          <p:nvPr/>
        </p:nvSpPr>
        <p:spPr>
          <a:xfrm>
            <a:off x="1458720" y="40320"/>
            <a:ext cx="8161200" cy="3262680"/>
          </a:xfrm>
          <a:custGeom>
            <a:avLst/>
            <a:gdLst/>
            <a:ahLst/>
            <a:rect l="l" t="t" r="r" b="b"/>
            <a:pathLst>
              <a:path w="8161723" h="3262911">
                <a:moveTo>
                  <a:pt x="0" y="0"/>
                </a:moveTo>
                <a:lnTo>
                  <a:pt x="8161723" y="0"/>
                </a:lnTo>
                <a:lnTo>
                  <a:pt x="8161723" y="3262912"/>
                </a:lnTo>
                <a:lnTo>
                  <a:pt x="0" y="326291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7"/>
          <p:cNvSpPr/>
          <p:nvPr/>
        </p:nvSpPr>
        <p:spPr>
          <a:xfrm>
            <a:off x="1726560" y="812880"/>
            <a:ext cx="7625160" cy="270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7101"/>
              </a:lnSpc>
            </a:pPr>
            <a:r>
              <a:rPr b="0" lang="en-US" sz="7100" spc="361" strike="noStrike">
                <a:solidFill>
                  <a:srgbClr val="110f0d"/>
                </a:solidFill>
                <a:latin typeface="Handy Casual"/>
              </a:rPr>
              <a:t>ŠTO JE SLOBODNO VRIJEME?</a:t>
            </a:r>
            <a:endParaRPr b="0" lang="hr-HR" sz="7100" spc="-1" strike="noStrike">
              <a:latin typeface="Arial"/>
            </a:endParaRPr>
          </a:p>
        </p:txBody>
      </p:sp>
      <p:sp>
        <p:nvSpPr>
          <p:cNvPr id="124" name="CustomShape 8"/>
          <p:cNvSpPr/>
          <p:nvPr/>
        </p:nvSpPr>
        <p:spPr>
          <a:xfrm>
            <a:off x="1835280" y="3555360"/>
            <a:ext cx="7784640" cy="580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3906"/>
              </a:lnSpc>
            </a:pPr>
            <a:r>
              <a:rPr b="0" lang="en-US" sz="3550" spc="180" strike="noStrike">
                <a:solidFill>
                  <a:srgbClr val="110f0d"/>
                </a:solidFill>
                <a:latin typeface="Canva Sans"/>
              </a:rPr>
              <a:t>“</a:t>
            </a:r>
            <a:r>
              <a:rPr b="0" lang="en-US" sz="3550" spc="180" strike="noStrike">
                <a:solidFill>
                  <a:srgbClr val="110f0d"/>
                </a:solidFill>
                <a:latin typeface="Canva Sans"/>
              </a:rPr>
              <a:t>Vrijeme u kojem je pojedinac potpuno slobodan i kad vrijeme može ispunjavati i oblikovati prema vlastitim željama, a ne prema vanjskoj nuždi ili po nekoj za život neophodnoj potrebi.”</a:t>
            </a:r>
            <a:endParaRPr b="0" lang="hr-HR" sz="3550" spc="-1" strike="noStrike">
              <a:latin typeface="Arial"/>
            </a:endParaRPr>
          </a:p>
          <a:p>
            <a:pPr algn="ctr">
              <a:lnSpc>
                <a:spcPts val="2733"/>
              </a:lnSpc>
            </a:pPr>
            <a:r>
              <a:rPr b="0" lang="en-US" sz="2490" spc="123" strike="noStrike">
                <a:solidFill>
                  <a:srgbClr val="110f0d"/>
                </a:solidFill>
                <a:latin typeface="Canva Sans"/>
              </a:rPr>
              <a:t>(Enciklopedijski rječnik pedagogije, 1963.)</a:t>
            </a:r>
            <a:endParaRPr b="0" lang="hr-HR" sz="2490" spc="-1" strike="noStrike">
              <a:latin typeface="Arial"/>
            </a:endParaRPr>
          </a:p>
          <a:p>
            <a:pPr algn="ctr">
              <a:lnSpc>
                <a:spcPts val="3906"/>
              </a:lnSpc>
            </a:pPr>
            <a:endParaRPr b="0" lang="hr-HR" sz="2490" spc="-1" strike="noStrike">
              <a:latin typeface="Arial"/>
            </a:endParaRPr>
          </a:p>
          <a:p>
            <a:pPr algn="ctr">
              <a:lnSpc>
                <a:spcPts val="3906"/>
              </a:lnSpc>
            </a:pPr>
            <a:r>
              <a:rPr b="0" lang="en-US" sz="3550" spc="180" strike="noStrike">
                <a:solidFill>
                  <a:srgbClr val="110f0d"/>
                </a:solidFill>
                <a:latin typeface="Canva Sans"/>
              </a:rPr>
              <a:t>Vrijeme koje djetetu ostaje nakon škole, izvanškolskih aktivnosti i eventualnih zadataka koje obavlja kod kuće.</a:t>
            </a:r>
            <a:endParaRPr b="0" lang="hr-HR" sz="3550" spc="-1" strike="noStrike">
              <a:latin typeface="Arial"/>
            </a:endParaRPr>
          </a:p>
        </p:txBody>
      </p:sp>
      <p:sp>
        <p:nvSpPr>
          <p:cNvPr id="125" name="CustomShape 9"/>
          <p:cNvSpPr/>
          <p:nvPr/>
        </p:nvSpPr>
        <p:spPr>
          <a:xfrm>
            <a:off x="9932400" y="2664000"/>
            <a:ext cx="7326720" cy="6594120"/>
          </a:xfrm>
          <a:custGeom>
            <a:avLst/>
            <a:gdLst/>
            <a:ahLst/>
            <a:rect l="l" t="t" r="r" b="b"/>
            <a:pathLst>
              <a:path w="7327057" h="6594351">
                <a:moveTo>
                  <a:pt x="0" y="0"/>
                </a:moveTo>
                <a:lnTo>
                  <a:pt x="7327057" y="0"/>
                </a:lnTo>
                <a:lnTo>
                  <a:pt x="7327057" y="6594351"/>
                </a:lnTo>
                <a:lnTo>
                  <a:pt x="0" y="659435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ec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 flipV="1" rot="5400000">
            <a:off x="12951000" y="5457240"/>
            <a:ext cx="6315120" cy="6142680"/>
          </a:xfrm>
          <a:custGeom>
            <a:avLst/>
            <a:gdLst/>
            <a:ahLst/>
            <a:rect l="l" t="t" r="r" b="b"/>
            <a:pathLst>
              <a:path w="6315439" h="6143200">
                <a:moveTo>
                  <a:pt x="0" y="6143200"/>
                </a:moveTo>
                <a:lnTo>
                  <a:pt x="6315439" y="6143200"/>
                </a:lnTo>
                <a:lnTo>
                  <a:pt x="6315439" y="0"/>
                </a:lnTo>
                <a:lnTo>
                  <a:pt x="0" y="0"/>
                </a:lnTo>
                <a:lnTo>
                  <a:pt x="0" y="6143200"/>
                </a:lnTo>
                <a:close/>
              </a:path>
            </a:pathLst>
          </a:cu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7" name="Group 2"/>
          <p:cNvGrpSpPr/>
          <p:nvPr/>
        </p:nvGrpSpPr>
        <p:grpSpPr>
          <a:xfrm>
            <a:off x="4420080" y="3072960"/>
            <a:ext cx="9447120" cy="1202760"/>
            <a:chOff x="4420080" y="3072960"/>
            <a:chExt cx="9447120" cy="1202760"/>
          </a:xfrm>
        </p:grpSpPr>
        <p:sp>
          <p:nvSpPr>
            <p:cNvPr id="128" name="CustomShape 3"/>
            <p:cNvSpPr/>
            <p:nvPr/>
          </p:nvSpPr>
          <p:spPr>
            <a:xfrm>
              <a:off x="4420080" y="3351960"/>
              <a:ext cx="9447120" cy="923760"/>
            </a:xfrm>
            <a:custGeom>
              <a:avLst/>
              <a:gdLst/>
              <a:ahLst/>
              <a:rect l="l" t="t" r="r" b="b"/>
              <a:pathLst>
                <a:path w="2578910" h="252217">
                  <a:moveTo>
                    <a:pt x="41792" y="0"/>
                  </a:moveTo>
                  <a:lnTo>
                    <a:pt x="2537118" y="0"/>
                  </a:lnTo>
                  <a:cubicBezTo>
                    <a:pt x="2560199" y="0"/>
                    <a:pt x="2578910" y="18711"/>
                    <a:pt x="2578910" y="41792"/>
                  </a:cubicBezTo>
                  <a:lnTo>
                    <a:pt x="2578910" y="210425"/>
                  </a:lnTo>
                  <a:cubicBezTo>
                    <a:pt x="2578910" y="233506"/>
                    <a:pt x="2560199" y="252217"/>
                    <a:pt x="2537118" y="252217"/>
                  </a:cubicBezTo>
                  <a:lnTo>
                    <a:pt x="41792" y="252217"/>
                  </a:lnTo>
                  <a:cubicBezTo>
                    <a:pt x="18711" y="252217"/>
                    <a:pt x="0" y="233506"/>
                    <a:pt x="0" y="210425"/>
                  </a:cubicBezTo>
                  <a:lnTo>
                    <a:pt x="0" y="41792"/>
                  </a:lnTo>
                  <a:cubicBezTo>
                    <a:pt x="0" y="18711"/>
                    <a:pt x="18711" y="0"/>
                    <a:pt x="41792" y="0"/>
                  </a:cubicBezTo>
                  <a:close/>
                </a:path>
              </a:pathLst>
            </a:custGeom>
            <a:solidFill>
              <a:srgbClr val="a7d7e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" name="CustomShape 4"/>
            <p:cNvSpPr/>
            <p:nvPr/>
          </p:nvSpPr>
          <p:spPr>
            <a:xfrm>
              <a:off x="4420080" y="3072960"/>
              <a:ext cx="9447120" cy="120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0" name="CustomShape 5"/>
          <p:cNvSpPr/>
          <p:nvPr/>
        </p:nvSpPr>
        <p:spPr>
          <a:xfrm>
            <a:off x="5158440" y="3627720"/>
            <a:ext cx="7970760" cy="41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3300"/>
              </a:lnSpc>
            </a:pPr>
            <a:r>
              <a:rPr b="0" lang="en-US" sz="3000" spc="-1" strike="noStrike">
                <a:solidFill>
                  <a:srgbClr val="000000"/>
                </a:solidFill>
                <a:latin typeface="Canva Sans"/>
              </a:rPr>
              <a:t>Istraživanje unutrašnjeg i vanjskog svijeta.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131" name="CustomShape 6"/>
          <p:cNvSpPr/>
          <p:nvPr/>
        </p:nvSpPr>
        <p:spPr>
          <a:xfrm flipV="1" rot="5400000">
            <a:off x="-117720" y="5865480"/>
            <a:ext cx="6315120" cy="6142680"/>
          </a:xfrm>
          <a:custGeom>
            <a:avLst/>
            <a:gdLst/>
            <a:ahLst/>
            <a:rect l="l" t="t" r="r" b="b"/>
            <a:pathLst>
              <a:path w="6315439" h="6143200">
                <a:moveTo>
                  <a:pt x="0" y="6143199"/>
                </a:moveTo>
                <a:lnTo>
                  <a:pt x="6315439" y="6143199"/>
                </a:lnTo>
                <a:lnTo>
                  <a:pt x="6315439" y="0"/>
                </a:lnTo>
                <a:lnTo>
                  <a:pt x="0" y="0"/>
                </a:lnTo>
                <a:lnTo>
                  <a:pt x="0" y="6143199"/>
                </a:lnTo>
                <a:close/>
              </a:path>
            </a:pathLst>
          </a:custGeom>
          <a:blipFill rotWithShape="0">
            <a:blip r:embed="rId2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7"/>
          <p:cNvSpPr/>
          <p:nvPr/>
        </p:nvSpPr>
        <p:spPr>
          <a:xfrm>
            <a:off x="-1194480" y="7789320"/>
            <a:ext cx="20676240" cy="8265960"/>
          </a:xfrm>
          <a:custGeom>
            <a:avLst/>
            <a:gdLst/>
            <a:ah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33" name="Group 8"/>
          <p:cNvGrpSpPr/>
          <p:nvPr/>
        </p:nvGrpSpPr>
        <p:grpSpPr>
          <a:xfrm>
            <a:off x="4420080" y="4167720"/>
            <a:ext cx="9447120" cy="1203120"/>
            <a:chOff x="4420080" y="4167720"/>
            <a:chExt cx="9447120" cy="1203120"/>
          </a:xfrm>
        </p:grpSpPr>
        <p:sp>
          <p:nvSpPr>
            <p:cNvPr id="134" name="CustomShape 9"/>
            <p:cNvSpPr/>
            <p:nvPr/>
          </p:nvSpPr>
          <p:spPr>
            <a:xfrm>
              <a:off x="4420080" y="4447080"/>
              <a:ext cx="9447120" cy="923760"/>
            </a:xfrm>
            <a:custGeom>
              <a:avLst/>
              <a:gdLst/>
              <a:ahLst/>
              <a:rect l="l" t="t" r="r" b="b"/>
              <a:pathLst>
                <a:path w="2578910" h="252217">
                  <a:moveTo>
                    <a:pt x="41792" y="0"/>
                  </a:moveTo>
                  <a:lnTo>
                    <a:pt x="2537118" y="0"/>
                  </a:lnTo>
                  <a:cubicBezTo>
                    <a:pt x="2560199" y="0"/>
                    <a:pt x="2578910" y="18711"/>
                    <a:pt x="2578910" y="41792"/>
                  </a:cubicBezTo>
                  <a:lnTo>
                    <a:pt x="2578910" y="210425"/>
                  </a:lnTo>
                  <a:cubicBezTo>
                    <a:pt x="2578910" y="233506"/>
                    <a:pt x="2560199" y="252217"/>
                    <a:pt x="2537118" y="252217"/>
                  </a:cubicBezTo>
                  <a:lnTo>
                    <a:pt x="41792" y="252217"/>
                  </a:lnTo>
                  <a:cubicBezTo>
                    <a:pt x="18711" y="252217"/>
                    <a:pt x="0" y="233506"/>
                    <a:pt x="0" y="210425"/>
                  </a:cubicBezTo>
                  <a:lnTo>
                    <a:pt x="0" y="41792"/>
                  </a:lnTo>
                  <a:cubicBezTo>
                    <a:pt x="0" y="18711"/>
                    <a:pt x="18711" y="0"/>
                    <a:pt x="41792" y="0"/>
                  </a:cubicBezTo>
                  <a:close/>
                </a:path>
              </a:pathLst>
            </a:custGeom>
            <a:solidFill>
              <a:srgbClr val="e3ff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" name="CustomShape 10"/>
            <p:cNvSpPr/>
            <p:nvPr/>
          </p:nvSpPr>
          <p:spPr>
            <a:xfrm>
              <a:off x="4420080" y="4167720"/>
              <a:ext cx="9447120" cy="120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6" name="Group 11"/>
          <p:cNvGrpSpPr/>
          <p:nvPr/>
        </p:nvGrpSpPr>
        <p:grpSpPr>
          <a:xfrm>
            <a:off x="4425480" y="5266440"/>
            <a:ext cx="9436680" cy="1202760"/>
            <a:chOff x="4425480" y="5266440"/>
            <a:chExt cx="9436680" cy="1202760"/>
          </a:xfrm>
        </p:grpSpPr>
        <p:sp>
          <p:nvSpPr>
            <p:cNvPr id="137" name="CustomShape 12"/>
            <p:cNvSpPr/>
            <p:nvPr/>
          </p:nvSpPr>
          <p:spPr>
            <a:xfrm>
              <a:off x="4425480" y="5545440"/>
              <a:ext cx="9436680" cy="923760"/>
            </a:xfrm>
            <a:custGeom>
              <a:avLst/>
              <a:gdLst/>
              <a:ahLst/>
              <a:rect l="l" t="t" r="r" b="b"/>
              <a:pathLst>
                <a:path w="2576063" h="252217">
                  <a:moveTo>
                    <a:pt x="41838" y="0"/>
                  </a:moveTo>
                  <a:lnTo>
                    <a:pt x="2534224" y="0"/>
                  </a:lnTo>
                  <a:cubicBezTo>
                    <a:pt x="2545321" y="0"/>
                    <a:pt x="2555962" y="4408"/>
                    <a:pt x="2563809" y="12254"/>
                  </a:cubicBezTo>
                  <a:cubicBezTo>
                    <a:pt x="2571655" y="20100"/>
                    <a:pt x="2576063" y="30742"/>
                    <a:pt x="2576063" y="41838"/>
                  </a:cubicBezTo>
                  <a:lnTo>
                    <a:pt x="2576063" y="210379"/>
                  </a:lnTo>
                  <a:cubicBezTo>
                    <a:pt x="2576063" y="221475"/>
                    <a:pt x="2571655" y="232117"/>
                    <a:pt x="2563809" y="239963"/>
                  </a:cubicBezTo>
                  <a:cubicBezTo>
                    <a:pt x="2555962" y="247809"/>
                    <a:pt x="2545321" y="252217"/>
                    <a:pt x="2534224" y="252217"/>
                  </a:cubicBezTo>
                  <a:lnTo>
                    <a:pt x="41838" y="252217"/>
                  </a:lnTo>
                  <a:cubicBezTo>
                    <a:pt x="30742" y="252217"/>
                    <a:pt x="20100" y="247809"/>
                    <a:pt x="12254" y="239963"/>
                  </a:cubicBezTo>
                  <a:cubicBezTo>
                    <a:pt x="4408" y="232117"/>
                    <a:pt x="0" y="221475"/>
                    <a:pt x="0" y="210379"/>
                  </a:cubicBezTo>
                  <a:lnTo>
                    <a:pt x="0" y="41838"/>
                  </a:lnTo>
                  <a:cubicBezTo>
                    <a:pt x="0" y="30742"/>
                    <a:pt x="4408" y="20100"/>
                    <a:pt x="12254" y="12254"/>
                  </a:cubicBezTo>
                  <a:cubicBezTo>
                    <a:pt x="20100" y="4408"/>
                    <a:pt x="30742" y="0"/>
                    <a:pt x="41838" y="0"/>
                  </a:cubicBezTo>
                  <a:close/>
                </a:path>
              </a:pathLst>
            </a:custGeom>
            <a:solidFill>
              <a:srgbClr val="ffe5e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" name="CustomShape 13"/>
            <p:cNvSpPr/>
            <p:nvPr/>
          </p:nvSpPr>
          <p:spPr>
            <a:xfrm>
              <a:off x="4425480" y="5266440"/>
              <a:ext cx="9436680" cy="120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9" name="Group 14"/>
          <p:cNvGrpSpPr/>
          <p:nvPr/>
        </p:nvGrpSpPr>
        <p:grpSpPr>
          <a:xfrm>
            <a:off x="4415040" y="6349320"/>
            <a:ext cx="9457560" cy="1202760"/>
            <a:chOff x="4415040" y="6349320"/>
            <a:chExt cx="9457560" cy="1202760"/>
          </a:xfrm>
        </p:grpSpPr>
        <p:sp>
          <p:nvSpPr>
            <p:cNvPr id="140" name="CustomShape 15"/>
            <p:cNvSpPr/>
            <p:nvPr/>
          </p:nvSpPr>
          <p:spPr>
            <a:xfrm>
              <a:off x="4415040" y="6628320"/>
              <a:ext cx="9457560" cy="923760"/>
            </a:xfrm>
            <a:custGeom>
              <a:avLst/>
              <a:gdLst/>
              <a:ahLst/>
              <a:rect l="l" t="t" r="r" b="b"/>
              <a:pathLst>
                <a:path w="2581758" h="252217">
                  <a:moveTo>
                    <a:pt x="41746" y="0"/>
                  </a:moveTo>
                  <a:lnTo>
                    <a:pt x="2540011" y="0"/>
                  </a:lnTo>
                  <a:cubicBezTo>
                    <a:pt x="2563067" y="0"/>
                    <a:pt x="2581758" y="18690"/>
                    <a:pt x="2581758" y="41746"/>
                  </a:cubicBezTo>
                  <a:lnTo>
                    <a:pt x="2581758" y="210471"/>
                  </a:lnTo>
                  <a:cubicBezTo>
                    <a:pt x="2581758" y="221543"/>
                    <a:pt x="2577359" y="232161"/>
                    <a:pt x="2569530" y="239990"/>
                  </a:cubicBezTo>
                  <a:cubicBezTo>
                    <a:pt x="2561701" y="247819"/>
                    <a:pt x="2551083" y="252217"/>
                    <a:pt x="2540011" y="252217"/>
                  </a:cubicBezTo>
                  <a:lnTo>
                    <a:pt x="41746" y="252217"/>
                  </a:lnTo>
                  <a:cubicBezTo>
                    <a:pt x="18690" y="252217"/>
                    <a:pt x="0" y="233527"/>
                    <a:pt x="0" y="210471"/>
                  </a:cubicBezTo>
                  <a:lnTo>
                    <a:pt x="0" y="41746"/>
                  </a:lnTo>
                  <a:cubicBezTo>
                    <a:pt x="0" y="30674"/>
                    <a:pt x="4398" y="20056"/>
                    <a:pt x="12227" y="12227"/>
                  </a:cubicBezTo>
                  <a:cubicBezTo>
                    <a:pt x="20056" y="4398"/>
                    <a:pt x="30674" y="0"/>
                    <a:pt x="41746" y="0"/>
                  </a:cubicBezTo>
                  <a:close/>
                </a:path>
              </a:pathLst>
            </a:custGeom>
            <a:solidFill>
              <a:srgbClr val="fffbc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CustomShape 16"/>
            <p:cNvSpPr/>
            <p:nvPr/>
          </p:nvSpPr>
          <p:spPr>
            <a:xfrm>
              <a:off x="4415040" y="6349320"/>
              <a:ext cx="9457560" cy="120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2" name="CustomShape 17"/>
          <p:cNvSpPr/>
          <p:nvPr/>
        </p:nvSpPr>
        <p:spPr>
          <a:xfrm>
            <a:off x="6111720" y="5807520"/>
            <a:ext cx="6064560" cy="41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3300"/>
              </a:lnSpc>
            </a:pPr>
            <a:r>
              <a:rPr b="0" lang="en-US" sz="3000" spc="-1" strike="noStrike">
                <a:solidFill>
                  <a:srgbClr val="000000"/>
                </a:solidFill>
                <a:latin typeface="Canva Sans"/>
              </a:rPr>
              <a:t>Razvoj motorike, jačanje mišića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143" name="CustomShape 18"/>
          <p:cNvSpPr/>
          <p:nvPr/>
        </p:nvSpPr>
        <p:spPr>
          <a:xfrm>
            <a:off x="6111720" y="4536000"/>
            <a:ext cx="6064560" cy="83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3300"/>
              </a:lnSpc>
            </a:pPr>
            <a:r>
              <a:rPr b="0" lang="en-US" sz="3000" spc="-1" strike="noStrike">
                <a:solidFill>
                  <a:srgbClr val="000000"/>
                </a:solidFill>
                <a:latin typeface="Canva Sans"/>
              </a:rPr>
              <a:t>Razvoj emocionalne otpornosti, učenje kroz pogreške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144" name="CustomShape 19"/>
          <p:cNvSpPr/>
          <p:nvPr/>
        </p:nvSpPr>
        <p:spPr>
          <a:xfrm>
            <a:off x="5690880" y="6964920"/>
            <a:ext cx="6906240" cy="41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3300"/>
              </a:lnSpc>
            </a:pPr>
            <a:r>
              <a:rPr b="0" lang="en-US" sz="3000" spc="-1" strike="noStrike">
                <a:solidFill>
                  <a:srgbClr val="000000"/>
                </a:solidFill>
                <a:latin typeface="Canva Sans"/>
              </a:rPr>
              <a:t>Vještine rješavanja problema</a:t>
            </a:r>
            <a:endParaRPr b="0" lang="hr-HR" sz="3000" spc="-1" strike="noStrike">
              <a:latin typeface="Arial"/>
            </a:endParaRPr>
          </a:p>
        </p:txBody>
      </p:sp>
      <p:sp>
        <p:nvSpPr>
          <p:cNvPr id="145" name="CustomShape 20"/>
          <p:cNvSpPr/>
          <p:nvPr/>
        </p:nvSpPr>
        <p:spPr>
          <a:xfrm>
            <a:off x="1028880" y="1064160"/>
            <a:ext cx="16230240" cy="195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7699"/>
              </a:lnSpc>
            </a:pPr>
            <a:r>
              <a:rPr b="0" lang="en-US" sz="7000" spc="-1" strike="noStrike">
                <a:solidFill>
                  <a:srgbClr val="000000"/>
                </a:solidFill>
                <a:latin typeface="Handy Casual"/>
              </a:rPr>
              <a:t>ZAŠTO JE SLOBODNO VRIJEME DOBRO ZA DIJETE?</a:t>
            </a:r>
            <a:endParaRPr b="0" lang="hr-HR" sz="7000" spc="-1" strike="noStrike">
              <a:latin typeface="Arial"/>
            </a:endParaRPr>
          </a:p>
        </p:txBody>
      </p:sp>
      <p:sp>
        <p:nvSpPr>
          <p:cNvPr id="146" name="CustomShape 21"/>
          <p:cNvSpPr/>
          <p:nvPr/>
        </p:nvSpPr>
        <p:spPr>
          <a:xfrm>
            <a:off x="14625720" y="6236280"/>
            <a:ext cx="2633040" cy="3101040"/>
          </a:xfrm>
          <a:custGeom>
            <a:avLst/>
            <a:gdLst/>
            <a:ahLst/>
            <a:rect l="l" t="t" r="r" b="b"/>
            <a:pathLst>
              <a:path w="2633431" h="3101471">
                <a:moveTo>
                  <a:pt x="0" y="0"/>
                </a:moveTo>
                <a:lnTo>
                  <a:pt x="2633431" y="0"/>
                </a:lnTo>
                <a:lnTo>
                  <a:pt x="2633431" y="3101471"/>
                </a:lnTo>
                <a:lnTo>
                  <a:pt x="0" y="310147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7" name="Group 22"/>
          <p:cNvGrpSpPr/>
          <p:nvPr/>
        </p:nvGrpSpPr>
        <p:grpSpPr>
          <a:xfrm>
            <a:off x="4425480" y="7435080"/>
            <a:ext cx="9436680" cy="1203120"/>
            <a:chOff x="4425480" y="7435080"/>
            <a:chExt cx="9436680" cy="1203120"/>
          </a:xfrm>
        </p:grpSpPr>
        <p:sp>
          <p:nvSpPr>
            <p:cNvPr id="148" name="CustomShape 23"/>
            <p:cNvSpPr/>
            <p:nvPr/>
          </p:nvSpPr>
          <p:spPr>
            <a:xfrm>
              <a:off x="4425480" y="7714440"/>
              <a:ext cx="9436680" cy="923760"/>
            </a:xfrm>
            <a:custGeom>
              <a:avLst/>
              <a:gdLst/>
              <a:ahLst/>
              <a:rect l="l" t="t" r="r" b="b"/>
              <a:pathLst>
                <a:path w="2576063" h="252217">
                  <a:moveTo>
                    <a:pt x="41838" y="0"/>
                  </a:moveTo>
                  <a:lnTo>
                    <a:pt x="2534224" y="0"/>
                  </a:lnTo>
                  <a:cubicBezTo>
                    <a:pt x="2545321" y="0"/>
                    <a:pt x="2555962" y="4408"/>
                    <a:pt x="2563809" y="12254"/>
                  </a:cubicBezTo>
                  <a:cubicBezTo>
                    <a:pt x="2571655" y="20100"/>
                    <a:pt x="2576063" y="30742"/>
                    <a:pt x="2576063" y="41838"/>
                  </a:cubicBezTo>
                  <a:lnTo>
                    <a:pt x="2576063" y="210379"/>
                  </a:lnTo>
                  <a:cubicBezTo>
                    <a:pt x="2576063" y="221475"/>
                    <a:pt x="2571655" y="232117"/>
                    <a:pt x="2563809" y="239963"/>
                  </a:cubicBezTo>
                  <a:cubicBezTo>
                    <a:pt x="2555962" y="247809"/>
                    <a:pt x="2545321" y="252217"/>
                    <a:pt x="2534224" y="252217"/>
                  </a:cubicBezTo>
                  <a:lnTo>
                    <a:pt x="41838" y="252217"/>
                  </a:lnTo>
                  <a:cubicBezTo>
                    <a:pt x="30742" y="252217"/>
                    <a:pt x="20100" y="247809"/>
                    <a:pt x="12254" y="239963"/>
                  </a:cubicBezTo>
                  <a:cubicBezTo>
                    <a:pt x="4408" y="232117"/>
                    <a:pt x="0" y="221475"/>
                    <a:pt x="0" y="210379"/>
                  </a:cubicBezTo>
                  <a:lnTo>
                    <a:pt x="0" y="41838"/>
                  </a:lnTo>
                  <a:cubicBezTo>
                    <a:pt x="0" y="30742"/>
                    <a:pt x="4408" y="20100"/>
                    <a:pt x="12254" y="12254"/>
                  </a:cubicBezTo>
                  <a:cubicBezTo>
                    <a:pt x="20100" y="4408"/>
                    <a:pt x="30742" y="0"/>
                    <a:pt x="41838" y="0"/>
                  </a:cubicBezTo>
                  <a:close/>
                </a:path>
              </a:pathLst>
            </a:custGeom>
            <a:solidFill>
              <a:srgbClr val="fcf9e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" name="CustomShape 24"/>
            <p:cNvSpPr/>
            <p:nvPr/>
          </p:nvSpPr>
          <p:spPr>
            <a:xfrm>
              <a:off x="4425480" y="7435080"/>
              <a:ext cx="9436680" cy="120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0" name="CustomShape 25"/>
          <p:cNvSpPr/>
          <p:nvPr/>
        </p:nvSpPr>
        <p:spPr>
          <a:xfrm>
            <a:off x="4608000" y="7992000"/>
            <a:ext cx="9072000" cy="39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3078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nva Sans"/>
              </a:rPr>
              <a:t>Jačanje socijalnih vještina, razvoj samopouzdanja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51" name="CustomShape 26"/>
          <p:cNvSpPr/>
          <p:nvPr/>
        </p:nvSpPr>
        <p:spPr>
          <a:xfrm flipH="1">
            <a:off x="1119960" y="5370840"/>
            <a:ext cx="2407320" cy="3794040"/>
          </a:xfrm>
          <a:custGeom>
            <a:avLst/>
            <a:gdLst/>
            <a:ahLst/>
            <a:rect l="l" t="t" r="r" b="b"/>
            <a:pathLst>
              <a:path w="2407670" h="3794322">
                <a:moveTo>
                  <a:pt x="2407670" y="0"/>
                </a:moveTo>
                <a:lnTo>
                  <a:pt x="0" y="0"/>
                </a:lnTo>
                <a:lnTo>
                  <a:pt x="0" y="3794321"/>
                </a:lnTo>
                <a:lnTo>
                  <a:pt x="2407670" y="3794321"/>
                </a:lnTo>
                <a:lnTo>
                  <a:pt x="2407670" y="0"/>
                </a:lnTo>
                <a:close/>
              </a:path>
            </a:pathLst>
          </a:custGeom>
          <a:blipFill rotWithShape="0">
            <a:blip r:embed="rId5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7d7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 rot="5400000">
            <a:off x="13404240" y="5218920"/>
            <a:ext cx="5551920" cy="5400360"/>
          </a:xfrm>
          <a:custGeom>
            <a:avLst/>
            <a:gdLst/>
            <a:ahLst/>
            <a:rect l="l" t="t" r="r" b="b"/>
            <a:pathLst>
              <a:path w="5552244" h="5400819">
                <a:moveTo>
                  <a:pt x="0" y="0"/>
                </a:moveTo>
                <a:lnTo>
                  <a:pt x="5552244" y="0"/>
                </a:lnTo>
                <a:lnTo>
                  <a:pt x="5552244" y="5400820"/>
                </a:lnTo>
                <a:lnTo>
                  <a:pt x="0" y="540082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53" name="Group 2"/>
          <p:cNvGrpSpPr/>
          <p:nvPr/>
        </p:nvGrpSpPr>
        <p:grpSpPr>
          <a:xfrm>
            <a:off x="1028880" y="739440"/>
            <a:ext cx="16230240" cy="8518680"/>
            <a:chOff x="1028880" y="739440"/>
            <a:chExt cx="16230240" cy="8518680"/>
          </a:xfrm>
        </p:grpSpPr>
        <p:sp>
          <p:nvSpPr>
            <p:cNvPr id="154" name="CustomShape 3"/>
            <p:cNvSpPr/>
            <p:nvPr/>
          </p:nvSpPr>
          <p:spPr>
            <a:xfrm>
              <a:off x="1028880" y="1028880"/>
              <a:ext cx="16230240" cy="8229240"/>
            </a:xfrm>
            <a:custGeom>
              <a:avLst/>
              <a:gdLst/>
              <a:ahLst/>
              <a:rect l="l" t="t" r="r" b="b"/>
              <a:pathLst>
                <a:path w="4274726" h="2167467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2119767"/>
                  </a:lnTo>
                  <a:cubicBezTo>
                    <a:pt x="4274726" y="2132418"/>
                    <a:pt x="4269700" y="2144550"/>
                    <a:pt x="4260755" y="2153496"/>
                  </a:cubicBezTo>
                  <a:cubicBezTo>
                    <a:pt x="4251809" y="2162441"/>
                    <a:pt x="4239677" y="2167467"/>
                    <a:pt x="4227026" y="2167467"/>
                  </a:cubicBezTo>
                  <a:lnTo>
                    <a:pt x="47700" y="2167467"/>
                  </a:lnTo>
                  <a:cubicBezTo>
                    <a:pt x="35049" y="2167467"/>
                    <a:pt x="22916" y="2162441"/>
                    <a:pt x="13971" y="2153496"/>
                  </a:cubicBezTo>
                  <a:cubicBezTo>
                    <a:pt x="5025" y="2144550"/>
                    <a:pt x="0" y="2132418"/>
                    <a:pt x="0" y="2119767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ebecf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" name="CustomShape 4"/>
            <p:cNvSpPr/>
            <p:nvPr/>
          </p:nvSpPr>
          <p:spPr>
            <a:xfrm>
              <a:off x="1028880" y="739440"/>
              <a:ext cx="16230240" cy="851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6" name="CustomShape 5"/>
          <p:cNvSpPr/>
          <p:nvPr/>
        </p:nvSpPr>
        <p:spPr>
          <a:xfrm>
            <a:off x="1322280" y="-670680"/>
            <a:ext cx="3452400" cy="3836160"/>
          </a:xfrm>
          <a:custGeom>
            <a:avLst/>
            <a:gdLst/>
            <a:ahLst/>
            <a:rect l="l" t="t" r="r" b="b"/>
            <a:pathLst>
              <a:path w="3452915" h="3836572">
                <a:moveTo>
                  <a:pt x="0" y="0"/>
                </a:moveTo>
                <a:lnTo>
                  <a:pt x="3452915" y="0"/>
                </a:lnTo>
                <a:lnTo>
                  <a:pt x="3452915" y="3836573"/>
                </a:lnTo>
                <a:lnTo>
                  <a:pt x="0" y="383657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6"/>
          <p:cNvSpPr/>
          <p:nvPr/>
        </p:nvSpPr>
        <p:spPr>
          <a:xfrm>
            <a:off x="10548360" y="3585600"/>
            <a:ext cx="2930760" cy="4561920"/>
          </a:xfrm>
          <a:custGeom>
            <a:avLst/>
            <a:gdLst/>
            <a:ahLst/>
            <a:rect l="l" t="t" r="r" b="b"/>
            <a:pathLst>
              <a:path w="2931208" h="4562147">
                <a:moveTo>
                  <a:pt x="0" y="0"/>
                </a:moveTo>
                <a:lnTo>
                  <a:pt x="2931208" y="0"/>
                </a:lnTo>
                <a:lnTo>
                  <a:pt x="2931208" y="4562148"/>
                </a:lnTo>
                <a:lnTo>
                  <a:pt x="0" y="456214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7"/>
          <p:cNvSpPr/>
          <p:nvPr/>
        </p:nvSpPr>
        <p:spPr>
          <a:xfrm>
            <a:off x="3521880" y="4479480"/>
            <a:ext cx="6494040" cy="22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4399"/>
              </a:lnSpc>
            </a:pPr>
            <a:r>
              <a:rPr b="0" lang="en-US" sz="4000" spc="202" strike="noStrike">
                <a:solidFill>
                  <a:srgbClr val="1c3249"/>
                </a:solidFill>
                <a:latin typeface="Canva Sans"/>
              </a:rPr>
              <a:t>“</a:t>
            </a:r>
            <a:r>
              <a:rPr b="0" lang="en-US" sz="4000" spc="202" strike="noStrike">
                <a:solidFill>
                  <a:srgbClr val="1c3249"/>
                </a:solidFill>
                <a:latin typeface="Canva Sans"/>
              </a:rPr>
              <a:t>Mama, meni je dosadno!”</a:t>
            </a:r>
            <a:endParaRPr b="0" lang="hr-HR" sz="4000" spc="-1" strike="noStrike">
              <a:latin typeface="Arial"/>
            </a:endParaRPr>
          </a:p>
          <a:p>
            <a:pPr algn="ctr">
              <a:lnSpc>
                <a:spcPts val="4399"/>
              </a:lnSpc>
            </a:pPr>
            <a:endParaRPr b="0" lang="hr-HR" sz="4000" spc="-1" strike="noStrike">
              <a:latin typeface="Arial"/>
            </a:endParaRPr>
          </a:p>
          <a:p>
            <a:pPr algn="ctr">
              <a:lnSpc>
                <a:spcPts val="4399"/>
              </a:lnSpc>
            </a:pPr>
            <a:r>
              <a:rPr b="0" lang="en-US" sz="4000" spc="202" strike="noStrike">
                <a:solidFill>
                  <a:srgbClr val="1c3249"/>
                </a:solidFill>
                <a:latin typeface="Canva Sans"/>
              </a:rPr>
              <a:t>“</a:t>
            </a:r>
            <a:r>
              <a:rPr b="0" lang="en-US" sz="4000" spc="202" strike="noStrike">
                <a:solidFill>
                  <a:srgbClr val="1c3249"/>
                </a:solidFill>
                <a:latin typeface="Canva Sans"/>
              </a:rPr>
              <a:t>Tata, daj mi mobitel! Daj mi, daj mi...”</a:t>
            </a:r>
            <a:endParaRPr b="0" lang="hr-HR" sz="4000" spc="-1" strike="noStrike">
              <a:latin typeface="Arial"/>
            </a:endParaRPr>
          </a:p>
        </p:txBody>
      </p:sp>
      <p:sp>
        <p:nvSpPr>
          <p:cNvPr id="159" name="CustomShape 8"/>
          <p:cNvSpPr/>
          <p:nvPr/>
        </p:nvSpPr>
        <p:spPr>
          <a:xfrm>
            <a:off x="5612400" y="1962360"/>
            <a:ext cx="9777240" cy="12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9799"/>
              </a:lnSpc>
            </a:pPr>
            <a:r>
              <a:rPr b="0" lang="en-US" sz="7000" spc="355" strike="noStrike">
                <a:solidFill>
                  <a:srgbClr val="110f0d"/>
                </a:solidFill>
                <a:latin typeface="Handy Casual"/>
              </a:rPr>
              <a:t>AH, TA DOSADA!</a:t>
            </a:r>
            <a:endParaRPr b="0" lang="hr-HR" sz="7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ec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 flipV="1" rot="5400000">
            <a:off x="13861800" y="6533280"/>
            <a:ext cx="7816320" cy="7603200"/>
          </a:xfrm>
          <a:custGeom>
            <a:avLst/>
            <a:gdLst/>
            <a:ahLst/>
            <a:rect l="l" t="t" r="r" b="b"/>
            <a:pathLst>
              <a:path w="7816624" h="7603444">
                <a:moveTo>
                  <a:pt x="0" y="7603443"/>
                </a:moveTo>
                <a:lnTo>
                  <a:pt x="7816624" y="7603443"/>
                </a:lnTo>
                <a:lnTo>
                  <a:pt x="7816624" y="0"/>
                </a:lnTo>
                <a:lnTo>
                  <a:pt x="0" y="0"/>
                </a:lnTo>
                <a:lnTo>
                  <a:pt x="0" y="7603443"/>
                </a:lnTo>
                <a:close/>
              </a:path>
            </a:pathLst>
          </a:cu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1" name="Group 2"/>
          <p:cNvGrpSpPr/>
          <p:nvPr/>
        </p:nvGrpSpPr>
        <p:grpSpPr>
          <a:xfrm>
            <a:off x="3302640" y="3582000"/>
            <a:ext cx="11692800" cy="1488600"/>
            <a:chOff x="3302640" y="3582000"/>
            <a:chExt cx="11692800" cy="1488600"/>
          </a:xfrm>
        </p:grpSpPr>
        <p:sp>
          <p:nvSpPr>
            <p:cNvPr id="162" name="CustomShape 3"/>
            <p:cNvSpPr/>
            <p:nvPr/>
          </p:nvSpPr>
          <p:spPr>
            <a:xfrm>
              <a:off x="3302640" y="3927240"/>
              <a:ext cx="11692800" cy="1143360"/>
            </a:xfrm>
            <a:custGeom>
              <a:avLst/>
              <a:gdLst/>
              <a:ahLst/>
              <a:rect l="l" t="t" r="r" b="b"/>
              <a:pathLst>
                <a:path w="2578910" h="252217">
                  <a:moveTo>
                    <a:pt x="33766" y="0"/>
                  </a:moveTo>
                  <a:lnTo>
                    <a:pt x="2545144" y="0"/>
                  </a:lnTo>
                  <a:cubicBezTo>
                    <a:pt x="2554100" y="0"/>
                    <a:pt x="2562688" y="3557"/>
                    <a:pt x="2569020" y="9890"/>
                  </a:cubicBezTo>
                  <a:cubicBezTo>
                    <a:pt x="2575353" y="16222"/>
                    <a:pt x="2578910" y="24811"/>
                    <a:pt x="2578910" y="33766"/>
                  </a:cubicBezTo>
                  <a:lnTo>
                    <a:pt x="2578910" y="218451"/>
                  </a:lnTo>
                  <a:cubicBezTo>
                    <a:pt x="2578910" y="237100"/>
                    <a:pt x="2563793" y="252217"/>
                    <a:pt x="2545144" y="252217"/>
                  </a:cubicBezTo>
                  <a:lnTo>
                    <a:pt x="33766" y="252217"/>
                  </a:lnTo>
                  <a:cubicBezTo>
                    <a:pt x="15118" y="252217"/>
                    <a:pt x="0" y="237100"/>
                    <a:pt x="0" y="218451"/>
                  </a:cubicBezTo>
                  <a:lnTo>
                    <a:pt x="0" y="33766"/>
                  </a:lnTo>
                  <a:cubicBezTo>
                    <a:pt x="0" y="24811"/>
                    <a:pt x="3557" y="16222"/>
                    <a:pt x="9890" y="9890"/>
                  </a:cubicBezTo>
                  <a:cubicBezTo>
                    <a:pt x="16222" y="3557"/>
                    <a:pt x="24811" y="0"/>
                    <a:pt x="33766" y="0"/>
                  </a:cubicBezTo>
                  <a:close/>
                </a:path>
              </a:pathLst>
            </a:custGeom>
            <a:solidFill>
              <a:srgbClr val="a7d7e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" name="CustomShape 4"/>
            <p:cNvSpPr/>
            <p:nvPr/>
          </p:nvSpPr>
          <p:spPr>
            <a:xfrm>
              <a:off x="3302640" y="3582000"/>
              <a:ext cx="11692800" cy="1488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4" name="CustomShape 5"/>
          <p:cNvSpPr/>
          <p:nvPr/>
        </p:nvSpPr>
        <p:spPr>
          <a:xfrm>
            <a:off x="4216320" y="4262040"/>
            <a:ext cx="9865800" cy="51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400680" algn="ctr">
              <a:lnSpc>
                <a:spcPts val="4085"/>
              </a:lnSpc>
            </a:pPr>
            <a:r>
              <a:rPr b="0" lang="hr-HR" sz="3720" spc="-1" strike="noStrike">
                <a:solidFill>
                  <a:srgbClr val="000000"/>
                </a:solidFill>
                <a:latin typeface="Canva Sans"/>
              </a:rPr>
              <a:t>1.</a:t>
            </a:r>
            <a:r>
              <a:rPr b="0" lang="en-US" sz="3720" spc="-1" strike="noStrike">
                <a:solidFill>
                  <a:srgbClr val="000000"/>
                </a:solidFill>
                <a:latin typeface="Canva Sans"/>
              </a:rPr>
              <a:t>Pogled u ekrane zatvorio pogled u sebe.</a:t>
            </a:r>
            <a:endParaRPr b="0" lang="hr-HR" sz="3720" spc="-1" strike="noStrike">
              <a:latin typeface="Arial"/>
            </a:endParaRPr>
          </a:p>
        </p:txBody>
      </p:sp>
      <p:sp>
        <p:nvSpPr>
          <p:cNvPr id="165" name="CustomShape 6"/>
          <p:cNvSpPr/>
          <p:nvPr/>
        </p:nvSpPr>
        <p:spPr>
          <a:xfrm flipV="1" rot="5400000">
            <a:off x="-2314080" y="7038000"/>
            <a:ext cx="7816320" cy="7603200"/>
          </a:xfrm>
          <a:custGeom>
            <a:avLst/>
            <a:gdLst/>
            <a:ahLst/>
            <a:rect l="l" t="t" r="r" b="b"/>
            <a:pathLst>
              <a:path w="7816624" h="7603444">
                <a:moveTo>
                  <a:pt x="0" y="7603444"/>
                </a:moveTo>
                <a:lnTo>
                  <a:pt x="7816624" y="7603444"/>
                </a:lnTo>
                <a:lnTo>
                  <a:pt x="7816624" y="0"/>
                </a:lnTo>
                <a:lnTo>
                  <a:pt x="0" y="0"/>
                </a:lnTo>
                <a:lnTo>
                  <a:pt x="0" y="7603444"/>
                </a:lnTo>
                <a:close/>
              </a:path>
            </a:pathLst>
          </a:custGeom>
          <a:blipFill rotWithShape="0">
            <a:blip r:embed="rId2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7"/>
          <p:cNvSpPr/>
          <p:nvPr/>
        </p:nvSpPr>
        <p:spPr>
          <a:xfrm>
            <a:off x="-1194480" y="7789320"/>
            <a:ext cx="20676240" cy="8265960"/>
          </a:xfrm>
          <a:custGeom>
            <a:avLst/>
            <a:gdLst/>
            <a:ah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7" name="Group 8"/>
          <p:cNvGrpSpPr/>
          <p:nvPr/>
        </p:nvGrpSpPr>
        <p:grpSpPr>
          <a:xfrm>
            <a:off x="3302640" y="4937040"/>
            <a:ext cx="11692800" cy="1488960"/>
            <a:chOff x="3302640" y="4937040"/>
            <a:chExt cx="11692800" cy="1488960"/>
          </a:xfrm>
        </p:grpSpPr>
        <p:sp>
          <p:nvSpPr>
            <p:cNvPr id="168" name="CustomShape 9"/>
            <p:cNvSpPr/>
            <p:nvPr/>
          </p:nvSpPr>
          <p:spPr>
            <a:xfrm>
              <a:off x="3302640" y="5282640"/>
              <a:ext cx="11692800" cy="1143360"/>
            </a:xfrm>
            <a:custGeom>
              <a:avLst/>
              <a:gdLst/>
              <a:ahLst/>
              <a:rect l="l" t="t" r="r" b="b"/>
              <a:pathLst>
                <a:path w="2578910" h="252217">
                  <a:moveTo>
                    <a:pt x="33766" y="0"/>
                  </a:moveTo>
                  <a:lnTo>
                    <a:pt x="2545144" y="0"/>
                  </a:lnTo>
                  <a:cubicBezTo>
                    <a:pt x="2554100" y="0"/>
                    <a:pt x="2562688" y="3557"/>
                    <a:pt x="2569020" y="9890"/>
                  </a:cubicBezTo>
                  <a:cubicBezTo>
                    <a:pt x="2575353" y="16222"/>
                    <a:pt x="2578910" y="24811"/>
                    <a:pt x="2578910" y="33766"/>
                  </a:cubicBezTo>
                  <a:lnTo>
                    <a:pt x="2578910" y="218451"/>
                  </a:lnTo>
                  <a:cubicBezTo>
                    <a:pt x="2578910" y="237100"/>
                    <a:pt x="2563793" y="252217"/>
                    <a:pt x="2545144" y="252217"/>
                  </a:cubicBezTo>
                  <a:lnTo>
                    <a:pt x="33766" y="252217"/>
                  </a:lnTo>
                  <a:cubicBezTo>
                    <a:pt x="15118" y="252217"/>
                    <a:pt x="0" y="237100"/>
                    <a:pt x="0" y="218451"/>
                  </a:cubicBezTo>
                  <a:lnTo>
                    <a:pt x="0" y="33766"/>
                  </a:lnTo>
                  <a:cubicBezTo>
                    <a:pt x="0" y="24811"/>
                    <a:pt x="3557" y="16222"/>
                    <a:pt x="9890" y="9890"/>
                  </a:cubicBezTo>
                  <a:cubicBezTo>
                    <a:pt x="16222" y="3557"/>
                    <a:pt x="24811" y="0"/>
                    <a:pt x="33766" y="0"/>
                  </a:cubicBezTo>
                  <a:close/>
                </a:path>
              </a:pathLst>
            </a:custGeom>
            <a:solidFill>
              <a:srgbClr val="e3ff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" name="CustomShape 10"/>
            <p:cNvSpPr/>
            <p:nvPr/>
          </p:nvSpPr>
          <p:spPr>
            <a:xfrm>
              <a:off x="3302640" y="4937040"/>
              <a:ext cx="11692800" cy="1488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70" name="Group 11"/>
          <p:cNvGrpSpPr/>
          <p:nvPr/>
        </p:nvGrpSpPr>
        <p:grpSpPr>
          <a:xfrm>
            <a:off x="3309120" y="6296760"/>
            <a:ext cx="11680200" cy="1941120"/>
            <a:chOff x="3309120" y="6296760"/>
            <a:chExt cx="11680200" cy="1941120"/>
          </a:xfrm>
        </p:grpSpPr>
        <p:sp>
          <p:nvSpPr>
            <p:cNvPr id="171" name="CustomShape 12"/>
            <p:cNvSpPr/>
            <p:nvPr/>
          </p:nvSpPr>
          <p:spPr>
            <a:xfrm>
              <a:off x="3309120" y="6642360"/>
              <a:ext cx="11680200" cy="1595520"/>
            </a:xfrm>
            <a:custGeom>
              <a:avLst/>
              <a:gdLst/>
              <a:ahLst/>
              <a:rect l="l" t="t" r="r" b="b"/>
              <a:pathLst>
                <a:path w="2576063" h="351981">
                  <a:moveTo>
                    <a:pt x="33803" y="0"/>
                  </a:moveTo>
                  <a:lnTo>
                    <a:pt x="2542260" y="0"/>
                  </a:lnTo>
                  <a:cubicBezTo>
                    <a:pt x="2551225" y="0"/>
                    <a:pt x="2559823" y="3561"/>
                    <a:pt x="2566162" y="9901"/>
                  </a:cubicBezTo>
                  <a:cubicBezTo>
                    <a:pt x="2572502" y="16240"/>
                    <a:pt x="2576063" y="24838"/>
                    <a:pt x="2576063" y="33803"/>
                  </a:cubicBezTo>
                  <a:lnTo>
                    <a:pt x="2576063" y="318178"/>
                  </a:lnTo>
                  <a:cubicBezTo>
                    <a:pt x="2576063" y="336847"/>
                    <a:pt x="2560929" y="351981"/>
                    <a:pt x="2542260" y="351981"/>
                  </a:cubicBezTo>
                  <a:lnTo>
                    <a:pt x="33803" y="351981"/>
                  </a:lnTo>
                  <a:cubicBezTo>
                    <a:pt x="24838" y="351981"/>
                    <a:pt x="16240" y="348420"/>
                    <a:pt x="9901" y="342081"/>
                  </a:cubicBezTo>
                  <a:cubicBezTo>
                    <a:pt x="3561" y="335741"/>
                    <a:pt x="0" y="327143"/>
                    <a:pt x="0" y="318178"/>
                  </a:cubicBezTo>
                  <a:lnTo>
                    <a:pt x="0" y="33803"/>
                  </a:lnTo>
                  <a:cubicBezTo>
                    <a:pt x="0" y="15134"/>
                    <a:pt x="15134" y="0"/>
                    <a:pt x="33803" y="0"/>
                  </a:cubicBezTo>
                  <a:close/>
                </a:path>
              </a:pathLst>
            </a:custGeom>
            <a:solidFill>
              <a:srgbClr val="ffe5e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" name="CustomShape 13"/>
            <p:cNvSpPr/>
            <p:nvPr/>
          </p:nvSpPr>
          <p:spPr>
            <a:xfrm>
              <a:off x="3309120" y="6296760"/>
              <a:ext cx="11680200" cy="1941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3" name="CustomShape 14"/>
          <p:cNvSpPr/>
          <p:nvPr/>
        </p:nvSpPr>
        <p:spPr>
          <a:xfrm>
            <a:off x="3880080" y="6926400"/>
            <a:ext cx="10537920" cy="10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4085"/>
              </a:lnSpc>
            </a:pPr>
            <a:r>
              <a:rPr b="0" lang="en-US" sz="3720" spc="-1" strike="noStrike">
                <a:solidFill>
                  <a:srgbClr val="000000"/>
                </a:solidFill>
                <a:latin typeface="Canva Sans"/>
              </a:rPr>
              <a:t>3. Potrebno im je povezivanje s roditeljima - “Punjenje baterija”.</a:t>
            </a:r>
            <a:endParaRPr b="0" lang="hr-HR" sz="3720" spc="-1" strike="noStrike">
              <a:latin typeface="Arial"/>
            </a:endParaRPr>
          </a:p>
        </p:txBody>
      </p:sp>
      <p:sp>
        <p:nvSpPr>
          <p:cNvPr id="174" name="CustomShape 15"/>
          <p:cNvSpPr/>
          <p:nvPr/>
        </p:nvSpPr>
        <p:spPr>
          <a:xfrm>
            <a:off x="4096440" y="5607360"/>
            <a:ext cx="10105560" cy="51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4085"/>
              </a:lnSpc>
            </a:pPr>
            <a:r>
              <a:rPr b="0" lang="en-US" sz="3720" spc="-1" strike="noStrike">
                <a:solidFill>
                  <a:srgbClr val="000000"/>
                </a:solidFill>
                <a:latin typeface="Canva Sans"/>
              </a:rPr>
              <a:t>2. Njihovo vrijeme uvijek osmisli netko drugi.</a:t>
            </a:r>
            <a:endParaRPr b="0" lang="hr-HR" sz="3720" spc="-1" strike="noStrike">
              <a:latin typeface="Arial"/>
            </a:endParaRPr>
          </a:p>
        </p:txBody>
      </p:sp>
      <p:sp>
        <p:nvSpPr>
          <p:cNvPr id="175" name="CustomShape 16"/>
          <p:cNvSpPr/>
          <p:nvPr/>
        </p:nvSpPr>
        <p:spPr>
          <a:xfrm>
            <a:off x="1028880" y="1064160"/>
            <a:ext cx="16230240" cy="293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7699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Handy Casual"/>
              </a:rPr>
              <a:t>ZAŠTO NEKA DJECA NE MOGU SAMI OSMISLITI AKTIVNOSTI ZA PROVOĐENJE SLOBODNOG VREMENA?</a:t>
            </a:r>
            <a:endParaRPr b="0" lang="hr-HR" sz="4800" spc="-1" strike="noStrike">
              <a:latin typeface="Arial"/>
            </a:endParaRPr>
          </a:p>
        </p:txBody>
      </p:sp>
      <p:sp>
        <p:nvSpPr>
          <p:cNvPr id="176" name="CustomShape 17"/>
          <p:cNvSpPr/>
          <p:nvPr/>
        </p:nvSpPr>
        <p:spPr>
          <a:xfrm>
            <a:off x="14625720" y="6236280"/>
            <a:ext cx="2633040" cy="3101040"/>
          </a:xfrm>
          <a:custGeom>
            <a:avLst/>
            <a:gdLst/>
            <a:ahLst/>
            <a:rect l="l" t="t" r="r" b="b"/>
            <a:pathLst>
              <a:path w="2633431" h="3101471">
                <a:moveTo>
                  <a:pt x="0" y="0"/>
                </a:moveTo>
                <a:lnTo>
                  <a:pt x="2633431" y="0"/>
                </a:lnTo>
                <a:lnTo>
                  <a:pt x="2633431" y="3101471"/>
                </a:lnTo>
                <a:lnTo>
                  <a:pt x="0" y="310147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18"/>
          <p:cNvSpPr/>
          <p:nvPr/>
        </p:nvSpPr>
        <p:spPr>
          <a:xfrm flipH="1">
            <a:off x="1119960" y="5370840"/>
            <a:ext cx="2407320" cy="3794040"/>
          </a:xfrm>
          <a:custGeom>
            <a:avLst/>
            <a:gdLst/>
            <a:ahLst/>
            <a:rect l="l" t="t" r="r" b="b"/>
            <a:pathLst>
              <a:path w="2407670" h="3794322">
                <a:moveTo>
                  <a:pt x="2407670" y="0"/>
                </a:moveTo>
                <a:lnTo>
                  <a:pt x="0" y="0"/>
                </a:lnTo>
                <a:lnTo>
                  <a:pt x="0" y="3794321"/>
                </a:lnTo>
                <a:lnTo>
                  <a:pt x="2407670" y="3794321"/>
                </a:lnTo>
                <a:lnTo>
                  <a:pt x="2407670" y="0"/>
                </a:lnTo>
                <a:close/>
              </a:path>
            </a:pathLst>
          </a:custGeom>
          <a:blipFill rotWithShape="0">
            <a:blip r:embed="rId5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7d7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 rot="5400000">
            <a:off x="1891080" y="3474720"/>
            <a:ext cx="6022800" cy="5858640"/>
          </a:xfrm>
          <a:custGeom>
            <a:avLst/>
            <a:gdLst/>
            <a:ahLst/>
            <a:rect l="l" t="t" r="r" b="b"/>
            <a:pathLst>
              <a:path w="6023275" h="5859004">
                <a:moveTo>
                  <a:pt x="0" y="0"/>
                </a:moveTo>
                <a:lnTo>
                  <a:pt x="6023275" y="0"/>
                </a:lnTo>
                <a:lnTo>
                  <a:pt x="6023275" y="5859004"/>
                </a:lnTo>
                <a:lnTo>
                  <a:pt x="0" y="585900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2"/>
          <p:cNvSpPr/>
          <p:nvPr/>
        </p:nvSpPr>
        <p:spPr>
          <a:xfrm>
            <a:off x="-3477600" y="7160400"/>
            <a:ext cx="23369400" cy="9342360"/>
          </a:xfrm>
          <a:custGeom>
            <a:avLst/>
            <a:gdLst/>
            <a:ahLst/>
            <a:rect l="l" t="t" r="r" b="b"/>
            <a:pathLst>
              <a:path w="23369803" h="9342830">
                <a:moveTo>
                  <a:pt x="0" y="0"/>
                </a:moveTo>
                <a:lnTo>
                  <a:pt x="23369803" y="0"/>
                </a:lnTo>
                <a:lnTo>
                  <a:pt x="23369803" y="9342830"/>
                </a:lnTo>
                <a:lnTo>
                  <a:pt x="0" y="934283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80" name="Group 3"/>
          <p:cNvGrpSpPr/>
          <p:nvPr/>
        </p:nvGrpSpPr>
        <p:grpSpPr>
          <a:xfrm>
            <a:off x="8195040" y="1864080"/>
            <a:ext cx="9184320" cy="7784640"/>
            <a:chOff x="8195040" y="1864080"/>
            <a:chExt cx="9184320" cy="7784640"/>
          </a:xfrm>
        </p:grpSpPr>
        <p:sp>
          <p:nvSpPr>
            <p:cNvPr id="181" name="CustomShape 4"/>
            <p:cNvSpPr/>
            <p:nvPr/>
          </p:nvSpPr>
          <p:spPr>
            <a:xfrm>
              <a:off x="8195040" y="2191320"/>
              <a:ext cx="9184320" cy="7457400"/>
            </a:xfrm>
            <a:custGeom>
              <a:avLst/>
              <a:gdLst/>
              <a:ahLst/>
              <a:rect l="l" t="t" r="r" b="b"/>
              <a:pathLst>
                <a:path w="2140210" h="1737796">
                  <a:moveTo>
                    <a:pt x="42989" y="0"/>
                  </a:moveTo>
                  <a:lnTo>
                    <a:pt x="2097221" y="0"/>
                  </a:lnTo>
                  <a:cubicBezTo>
                    <a:pt x="2108622" y="0"/>
                    <a:pt x="2119557" y="4529"/>
                    <a:pt x="2127619" y="12591"/>
                  </a:cubicBezTo>
                  <a:cubicBezTo>
                    <a:pt x="2135681" y="20653"/>
                    <a:pt x="2140210" y="31588"/>
                    <a:pt x="2140210" y="42989"/>
                  </a:cubicBezTo>
                  <a:lnTo>
                    <a:pt x="2140210" y="1694806"/>
                  </a:lnTo>
                  <a:cubicBezTo>
                    <a:pt x="2140210" y="1706208"/>
                    <a:pt x="2135681" y="1717142"/>
                    <a:pt x="2127619" y="1725205"/>
                  </a:cubicBezTo>
                  <a:cubicBezTo>
                    <a:pt x="2119557" y="1733267"/>
                    <a:pt x="2108622" y="1737796"/>
                    <a:pt x="2097221" y="1737796"/>
                  </a:cubicBezTo>
                  <a:lnTo>
                    <a:pt x="42989" y="1737796"/>
                  </a:lnTo>
                  <a:cubicBezTo>
                    <a:pt x="31588" y="1737796"/>
                    <a:pt x="20653" y="1733267"/>
                    <a:pt x="12591" y="1725205"/>
                  </a:cubicBezTo>
                  <a:cubicBezTo>
                    <a:pt x="4529" y="1717142"/>
                    <a:pt x="0" y="1706208"/>
                    <a:pt x="0" y="1694806"/>
                  </a:cubicBezTo>
                  <a:lnTo>
                    <a:pt x="0" y="42989"/>
                  </a:lnTo>
                  <a:cubicBezTo>
                    <a:pt x="0" y="31588"/>
                    <a:pt x="4529" y="20653"/>
                    <a:pt x="12591" y="12591"/>
                  </a:cubicBezTo>
                  <a:cubicBezTo>
                    <a:pt x="20653" y="4529"/>
                    <a:pt x="31588" y="0"/>
                    <a:pt x="42989" y="0"/>
                  </a:cubicBezTo>
                  <a:close/>
                </a:path>
              </a:pathLst>
            </a:custGeom>
            <a:solidFill>
              <a:srgbClr val="fffef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" name="CustomShape 5"/>
            <p:cNvSpPr/>
            <p:nvPr/>
          </p:nvSpPr>
          <p:spPr>
            <a:xfrm>
              <a:off x="8195040" y="1864080"/>
              <a:ext cx="9184320" cy="7784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3" name="CustomShape 6"/>
          <p:cNvSpPr/>
          <p:nvPr/>
        </p:nvSpPr>
        <p:spPr>
          <a:xfrm>
            <a:off x="8890560" y="-480960"/>
            <a:ext cx="7793280" cy="3115440"/>
          </a:xfrm>
          <a:custGeom>
            <a:avLst/>
            <a:gdLst/>
            <a:ahLst/>
            <a:rect l="l" t="t" r="r" b="b"/>
            <a:pathLst>
              <a:path w="7793517" h="3115709">
                <a:moveTo>
                  <a:pt x="0" y="0"/>
                </a:moveTo>
                <a:lnTo>
                  <a:pt x="7793516" y="0"/>
                </a:lnTo>
                <a:lnTo>
                  <a:pt x="7793516" y="3115709"/>
                </a:lnTo>
                <a:lnTo>
                  <a:pt x="0" y="311570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7"/>
          <p:cNvSpPr/>
          <p:nvPr/>
        </p:nvSpPr>
        <p:spPr>
          <a:xfrm>
            <a:off x="8276760" y="399600"/>
            <a:ext cx="9021240" cy="215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5649"/>
              </a:lnSpc>
            </a:pPr>
            <a:r>
              <a:rPr b="0" lang="en-US" sz="4800" spc="287" strike="noStrike">
                <a:solidFill>
                  <a:srgbClr val="110f0d"/>
                </a:solidFill>
                <a:latin typeface="Handy Casual"/>
              </a:rPr>
              <a:t>“</a:t>
            </a:r>
            <a:r>
              <a:rPr b="0" lang="en-US" sz="4800" spc="287" strike="noStrike">
                <a:solidFill>
                  <a:srgbClr val="110f0d"/>
                </a:solidFill>
                <a:latin typeface="Handy Casual"/>
              </a:rPr>
              <a:t>PUNJENJE BATERIJA” KROZ RODITELJSKU PAŽNJU</a:t>
            </a:r>
            <a:endParaRPr b="0" lang="hr-HR" sz="4800" spc="-1" strike="noStrike">
              <a:latin typeface="Arial"/>
            </a:endParaRPr>
          </a:p>
        </p:txBody>
      </p:sp>
      <p:sp>
        <p:nvSpPr>
          <p:cNvPr id="185" name="CustomShape 8"/>
          <p:cNvSpPr/>
          <p:nvPr/>
        </p:nvSpPr>
        <p:spPr>
          <a:xfrm>
            <a:off x="8827200" y="2474640"/>
            <a:ext cx="7856640" cy="701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3943"/>
              </a:lnSpc>
            </a:pPr>
            <a:r>
              <a:rPr b="0" lang="en-US" sz="3590" spc="180" strike="noStrike">
                <a:solidFill>
                  <a:srgbClr val="110f0d"/>
                </a:solidFill>
                <a:latin typeface="Canva Sans Bold"/>
              </a:rPr>
              <a:t>Kako roditelj može reagirati?</a:t>
            </a:r>
            <a:r>
              <a:rPr b="0" lang="en-US" sz="3590" spc="180" strike="noStrike">
                <a:solidFill>
                  <a:srgbClr val="110f0d"/>
                </a:solidFill>
                <a:latin typeface="Canva Sans"/>
              </a:rPr>
              <a:t> Pravilo 5 minuta.</a:t>
            </a:r>
            <a:endParaRPr b="0" lang="hr-HR" sz="3590" spc="-1" strike="noStrike">
              <a:latin typeface="Arial"/>
            </a:endParaRPr>
          </a:p>
          <a:p>
            <a:pPr algn="ctr">
              <a:lnSpc>
                <a:spcPts val="3943"/>
              </a:lnSpc>
            </a:pPr>
            <a:endParaRPr b="0" lang="hr-HR" sz="3590" spc="-1" strike="noStrike">
              <a:latin typeface="Arial"/>
            </a:endParaRPr>
          </a:p>
          <a:p>
            <a:pPr lvl="1" marL="773640" indent="-386640">
              <a:lnSpc>
                <a:spcPts val="3943"/>
              </a:lnSpc>
              <a:buClr>
                <a:srgbClr val="110f0d"/>
              </a:buClr>
              <a:buFont typeface="Arial"/>
              <a:buChar char="•"/>
            </a:pPr>
            <a:r>
              <a:rPr b="0" lang="en-US" sz="3590" spc="180" strike="noStrike">
                <a:solidFill>
                  <a:srgbClr val="110f0d"/>
                </a:solidFill>
                <a:latin typeface="Canva Sans"/>
              </a:rPr>
              <a:t>Potreba djeteta za povezivanjem</a:t>
            </a:r>
            <a:endParaRPr b="0" lang="hr-HR" sz="3590" spc="-1" strike="noStrike">
              <a:latin typeface="Arial"/>
            </a:endParaRPr>
          </a:p>
          <a:p>
            <a:pPr lvl="1" marL="773640" indent="-386640">
              <a:lnSpc>
                <a:spcPts val="3943"/>
              </a:lnSpc>
              <a:buClr>
                <a:srgbClr val="110f0d"/>
              </a:buClr>
              <a:buFont typeface="Arial"/>
              <a:buChar char="•"/>
            </a:pPr>
            <a:r>
              <a:rPr b="0" lang="en-US" sz="3590" spc="180" strike="noStrike">
                <a:solidFill>
                  <a:srgbClr val="110f0d"/>
                </a:solidFill>
                <a:latin typeface="Canva Sans"/>
              </a:rPr>
              <a:t>Nakon punjenja “spremnika ljubavi” vratiti se pitanju “Što raditi?”</a:t>
            </a:r>
            <a:endParaRPr b="0" lang="hr-HR" sz="3590" spc="-1" strike="noStrike">
              <a:latin typeface="Arial"/>
            </a:endParaRPr>
          </a:p>
          <a:p>
            <a:pPr lvl="1" marL="773640" indent="-386640">
              <a:lnSpc>
                <a:spcPts val="3943"/>
              </a:lnSpc>
              <a:buClr>
                <a:srgbClr val="110f0d"/>
              </a:buClr>
              <a:buFont typeface="Arial"/>
              <a:buChar char="•"/>
            </a:pPr>
            <a:r>
              <a:rPr b="0" lang="en-US" sz="3590" spc="180" strike="noStrike">
                <a:solidFill>
                  <a:srgbClr val="110f0d"/>
                </a:solidFill>
                <a:latin typeface="Canva Sans"/>
              </a:rPr>
              <a:t>Iskoristite svakodnevne usputne aktivnosti za zbližavanje s djetetom</a:t>
            </a:r>
            <a:endParaRPr b="0" lang="hr-HR" sz="3590" spc="-1" strike="noStrike">
              <a:latin typeface="Arial"/>
            </a:endParaRPr>
          </a:p>
          <a:p>
            <a:pPr lvl="1" marL="773640" indent="-386640">
              <a:lnSpc>
                <a:spcPts val="3943"/>
              </a:lnSpc>
              <a:buClr>
                <a:srgbClr val="110f0d"/>
              </a:buClr>
              <a:buFont typeface="Arial"/>
              <a:buChar char="•"/>
            </a:pPr>
            <a:r>
              <a:rPr b="0" lang="en-US" sz="3590" spc="180" strike="noStrike">
                <a:solidFill>
                  <a:srgbClr val="110f0d"/>
                </a:solidFill>
                <a:latin typeface="Canva Sans"/>
              </a:rPr>
              <a:t>Zajedničko uživanje u aktivnostima = razvoj samopoštovanja</a:t>
            </a:r>
            <a:endParaRPr b="0" lang="hr-HR" sz="3590" spc="-1" strike="noStrike">
              <a:latin typeface="Arial"/>
            </a:endParaRPr>
          </a:p>
        </p:txBody>
      </p:sp>
      <p:sp>
        <p:nvSpPr>
          <p:cNvPr id="186" name="CustomShape 9"/>
          <p:cNvSpPr/>
          <p:nvPr/>
        </p:nvSpPr>
        <p:spPr>
          <a:xfrm flipH="1">
            <a:off x="1028160" y="4969800"/>
            <a:ext cx="5752440" cy="4287960"/>
          </a:xfrm>
          <a:custGeom>
            <a:avLst/>
            <a:gdLst/>
            <a:ahLst/>
            <a:rect l="l" t="t" r="r" b="b"/>
            <a:pathLst>
              <a:path w="5752851" h="4288489">
                <a:moveTo>
                  <a:pt x="5752851" y="0"/>
                </a:moveTo>
                <a:lnTo>
                  <a:pt x="0" y="0"/>
                </a:lnTo>
                <a:lnTo>
                  <a:pt x="0" y="4288489"/>
                </a:lnTo>
                <a:lnTo>
                  <a:pt x="5752851" y="4288489"/>
                </a:lnTo>
                <a:lnTo>
                  <a:pt x="5752851" y="0"/>
                </a:lnTo>
                <a:close/>
              </a:path>
            </a:pathLst>
          </a:custGeom>
          <a:blipFill rotWithShape="0">
            <a:blip r:embed="rId4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ec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-4019760" y="8216280"/>
            <a:ext cx="24346800" cy="9733320"/>
          </a:xfrm>
          <a:custGeom>
            <a:avLst/>
            <a:gdLst/>
            <a:ahLst/>
            <a:rect l="l" t="t" r="r" b="b"/>
            <a:pathLst>
              <a:path w="24347079" h="9733527">
                <a:moveTo>
                  <a:pt x="0" y="0"/>
                </a:moveTo>
                <a:lnTo>
                  <a:pt x="24347079" y="0"/>
                </a:lnTo>
                <a:lnTo>
                  <a:pt x="24347079" y="9733527"/>
                </a:lnTo>
                <a:lnTo>
                  <a:pt x="0" y="973352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2"/>
          <p:cNvSpPr/>
          <p:nvPr/>
        </p:nvSpPr>
        <p:spPr>
          <a:xfrm rot="5400000">
            <a:off x="1924920" y="1114920"/>
            <a:ext cx="6315120" cy="6142680"/>
          </a:xfrm>
          <a:custGeom>
            <a:avLst/>
            <a:gdLst/>
            <a:ahLst/>
            <a:rect l="l" t="t" r="r" b="b"/>
            <a:pathLst>
              <a:path w="6315439" h="6143200">
                <a:moveTo>
                  <a:pt x="0" y="0"/>
                </a:moveTo>
                <a:lnTo>
                  <a:pt x="6315439" y="0"/>
                </a:lnTo>
                <a:lnTo>
                  <a:pt x="6315439" y="6143199"/>
                </a:lnTo>
                <a:lnTo>
                  <a:pt x="0" y="614319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89" name="Group 3"/>
          <p:cNvGrpSpPr/>
          <p:nvPr/>
        </p:nvGrpSpPr>
        <p:grpSpPr>
          <a:xfrm>
            <a:off x="8141040" y="2698560"/>
            <a:ext cx="9568440" cy="7246800"/>
            <a:chOff x="8141040" y="2698560"/>
            <a:chExt cx="9568440" cy="7246800"/>
          </a:xfrm>
        </p:grpSpPr>
        <p:sp>
          <p:nvSpPr>
            <p:cNvPr id="190" name="CustomShape 4"/>
            <p:cNvSpPr/>
            <p:nvPr/>
          </p:nvSpPr>
          <p:spPr>
            <a:xfrm>
              <a:off x="8141040" y="3039120"/>
              <a:ext cx="9568440" cy="6906240"/>
            </a:xfrm>
            <a:custGeom>
              <a:avLst/>
              <a:gdLst/>
              <a:ahLst/>
              <a:rect l="l" t="t" r="r" b="b"/>
              <a:pathLst>
                <a:path w="2140210" h="1544802">
                  <a:moveTo>
                    <a:pt x="41264" y="0"/>
                  </a:moveTo>
                  <a:lnTo>
                    <a:pt x="2098946" y="0"/>
                  </a:lnTo>
                  <a:cubicBezTo>
                    <a:pt x="2121736" y="0"/>
                    <a:pt x="2140210" y="18474"/>
                    <a:pt x="2140210" y="41264"/>
                  </a:cubicBezTo>
                  <a:lnTo>
                    <a:pt x="2140210" y="1503538"/>
                  </a:lnTo>
                  <a:cubicBezTo>
                    <a:pt x="2140210" y="1526327"/>
                    <a:pt x="2121736" y="1544802"/>
                    <a:pt x="2098946" y="1544802"/>
                  </a:cubicBezTo>
                  <a:lnTo>
                    <a:pt x="41264" y="1544802"/>
                  </a:lnTo>
                  <a:cubicBezTo>
                    <a:pt x="30320" y="1544802"/>
                    <a:pt x="19824" y="1540454"/>
                    <a:pt x="12086" y="1532716"/>
                  </a:cubicBezTo>
                  <a:cubicBezTo>
                    <a:pt x="4347" y="1524977"/>
                    <a:pt x="0" y="1514482"/>
                    <a:pt x="0" y="1503538"/>
                  </a:cubicBezTo>
                  <a:lnTo>
                    <a:pt x="0" y="41264"/>
                  </a:lnTo>
                  <a:cubicBezTo>
                    <a:pt x="0" y="18474"/>
                    <a:pt x="18474" y="0"/>
                    <a:pt x="41264" y="0"/>
                  </a:cubicBezTo>
                  <a:close/>
                </a:path>
              </a:pathLst>
            </a:custGeom>
            <a:solidFill>
              <a:srgbClr val="fffef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1" name="CustomShape 5"/>
            <p:cNvSpPr/>
            <p:nvPr/>
          </p:nvSpPr>
          <p:spPr>
            <a:xfrm>
              <a:off x="8141040" y="2698560"/>
              <a:ext cx="9568440" cy="7246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2" name="CustomShape 6"/>
          <p:cNvSpPr/>
          <p:nvPr/>
        </p:nvSpPr>
        <p:spPr>
          <a:xfrm>
            <a:off x="8226000" y="255240"/>
            <a:ext cx="8758800" cy="3501360"/>
          </a:xfrm>
          <a:custGeom>
            <a:avLst/>
            <a:gdLst/>
            <a:ahLst/>
            <a:rect l="l" t="t" r="r" b="b"/>
            <a:pathLst>
              <a:path w="8759176" h="3501762">
                <a:moveTo>
                  <a:pt x="0" y="0"/>
                </a:moveTo>
                <a:lnTo>
                  <a:pt x="8759176" y="0"/>
                </a:lnTo>
                <a:lnTo>
                  <a:pt x="8759176" y="3501762"/>
                </a:lnTo>
                <a:lnTo>
                  <a:pt x="0" y="350176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7"/>
          <p:cNvSpPr/>
          <p:nvPr/>
        </p:nvSpPr>
        <p:spPr>
          <a:xfrm>
            <a:off x="7906320" y="773640"/>
            <a:ext cx="9398520" cy="224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5885"/>
              </a:lnSpc>
            </a:pPr>
            <a:r>
              <a:rPr b="0" lang="en-US" sz="4800" spc="299" strike="noStrike">
                <a:solidFill>
                  <a:srgbClr val="110f0d"/>
                </a:solidFill>
                <a:latin typeface="Handy Casual"/>
              </a:rPr>
              <a:t>DJECA KOJA NE ZNAJU STRUKTURIRATI SVOJE SLOBODNO VRIJEME</a:t>
            </a:r>
            <a:endParaRPr b="0" lang="hr-HR" sz="4800" spc="-1" strike="noStrike">
              <a:latin typeface="Arial"/>
            </a:endParaRPr>
          </a:p>
        </p:txBody>
      </p:sp>
      <p:sp>
        <p:nvSpPr>
          <p:cNvPr id="194" name="CustomShape 8"/>
          <p:cNvSpPr/>
          <p:nvPr/>
        </p:nvSpPr>
        <p:spPr>
          <a:xfrm>
            <a:off x="8799840" y="4141080"/>
            <a:ext cx="8185320" cy="408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lvl="1" marL="806040" indent="-402840">
              <a:lnSpc>
                <a:spcPts val="4107"/>
              </a:lnSpc>
              <a:buClr>
                <a:srgbClr val="110f0d"/>
              </a:buClr>
              <a:buFont typeface="Arial"/>
              <a:buChar char="•"/>
            </a:pPr>
            <a:r>
              <a:rPr b="0" lang="en-US" sz="3740" spc="188" strike="noStrike">
                <a:solidFill>
                  <a:srgbClr val="110f0d"/>
                </a:solidFill>
                <a:latin typeface="Canva Sans"/>
              </a:rPr>
              <a:t>Dijete mora samo odlučiti što će sa slobodnim vremenom!</a:t>
            </a:r>
            <a:endParaRPr b="0" lang="hr-HR" sz="3740" spc="-1" strike="noStrike">
              <a:latin typeface="Arial"/>
            </a:endParaRPr>
          </a:p>
          <a:p>
            <a:pPr lvl="1" marL="784440" indent="-392040">
              <a:lnSpc>
                <a:spcPts val="3997"/>
              </a:lnSpc>
              <a:buClr>
                <a:srgbClr val="110f0d"/>
              </a:buClr>
              <a:buFont typeface="Arial"/>
              <a:buChar char="•"/>
            </a:pPr>
            <a:r>
              <a:rPr b="0" lang="en-US" sz="3640" spc="182" strike="noStrike">
                <a:solidFill>
                  <a:srgbClr val="110f0d"/>
                </a:solidFill>
                <a:latin typeface="Canva Sans"/>
              </a:rPr>
              <a:t>Slobodan izbor - iskušavanje granica, odustajanje -&gt; vrijedna iskustva</a:t>
            </a:r>
            <a:endParaRPr b="0" lang="hr-HR" sz="3640" spc="-1" strike="noStrike">
              <a:latin typeface="Arial"/>
            </a:endParaRPr>
          </a:p>
          <a:p>
            <a:pPr lvl="1" marL="784440" indent="-392040">
              <a:lnSpc>
                <a:spcPts val="3997"/>
              </a:lnSpc>
              <a:buClr>
                <a:srgbClr val="110f0d"/>
              </a:buClr>
              <a:buFont typeface="Arial"/>
              <a:buChar char="•"/>
            </a:pPr>
            <a:r>
              <a:rPr b="0" lang="en-US" sz="3640" spc="182" strike="noStrike">
                <a:solidFill>
                  <a:srgbClr val="110f0d"/>
                </a:solidFill>
                <a:latin typeface="Canva Sans"/>
              </a:rPr>
              <a:t>Tolerancija dosade -&gt; izvor kreativnosti</a:t>
            </a:r>
            <a:endParaRPr b="0" lang="hr-HR" sz="3640" spc="-1" strike="noStrike">
              <a:latin typeface="Arial"/>
            </a:endParaRPr>
          </a:p>
          <a:p>
            <a:pPr lvl="1" marL="784440" indent="-392040">
              <a:lnSpc>
                <a:spcPts val="3997"/>
              </a:lnSpc>
              <a:buClr>
                <a:srgbClr val="110f0d"/>
              </a:buClr>
              <a:buFont typeface="Arial"/>
              <a:buChar char="•"/>
            </a:pPr>
            <a:r>
              <a:rPr b="0" lang="en-US" sz="3640" spc="182" strike="noStrike">
                <a:solidFill>
                  <a:srgbClr val="110f0d"/>
                </a:solidFill>
                <a:latin typeface="Canva Sans"/>
              </a:rPr>
              <a:t>Tegla za “ubijanje dosade”</a:t>
            </a:r>
            <a:endParaRPr b="0" lang="hr-HR" sz="3640" spc="-1" strike="noStrike">
              <a:latin typeface="Arial"/>
            </a:endParaRPr>
          </a:p>
        </p:txBody>
      </p:sp>
      <p:sp>
        <p:nvSpPr>
          <p:cNvPr id="195" name="CustomShape 9"/>
          <p:cNvSpPr/>
          <p:nvPr/>
        </p:nvSpPr>
        <p:spPr>
          <a:xfrm flipH="1">
            <a:off x="2170080" y="3960360"/>
            <a:ext cx="5982840" cy="5297400"/>
          </a:xfrm>
          <a:custGeom>
            <a:avLst/>
            <a:gdLst/>
            <a:ahLst/>
            <a:rect l="l" t="t" r="r" b="b"/>
            <a:pathLst>
              <a:path w="5983181" h="5297835">
                <a:moveTo>
                  <a:pt x="5983181" y="0"/>
                </a:moveTo>
                <a:lnTo>
                  <a:pt x="0" y="0"/>
                </a:lnTo>
                <a:lnTo>
                  <a:pt x="0" y="5297835"/>
                </a:lnTo>
                <a:lnTo>
                  <a:pt x="5983181" y="5297835"/>
                </a:lnTo>
                <a:lnTo>
                  <a:pt x="5983181" y="0"/>
                </a:lnTo>
                <a:close/>
              </a:path>
            </a:pathLst>
          </a:custGeom>
          <a:blipFill rotWithShape="0">
            <a:blip r:embed="rId4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7d7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-2225160" y="8458200"/>
            <a:ext cx="25498080" cy="10193400"/>
          </a:xfrm>
          <a:custGeom>
            <a:avLst/>
            <a:gdLst/>
            <a:ahLst/>
            <a:rect l="l" t="t" r="r" b="b"/>
            <a:pathLst>
              <a:path w="25498447" h="10193824">
                <a:moveTo>
                  <a:pt x="0" y="0"/>
                </a:moveTo>
                <a:lnTo>
                  <a:pt x="25498447" y="0"/>
                </a:lnTo>
                <a:lnTo>
                  <a:pt x="25498447" y="10193824"/>
                </a:lnTo>
                <a:lnTo>
                  <a:pt x="0" y="1019382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2"/>
          <p:cNvSpPr/>
          <p:nvPr/>
        </p:nvSpPr>
        <p:spPr>
          <a:xfrm rot="5400000">
            <a:off x="10438200" y="1125720"/>
            <a:ext cx="6315120" cy="6142680"/>
          </a:xfrm>
          <a:custGeom>
            <a:avLst/>
            <a:gdLst/>
            <a:ahLst/>
            <a:rect l="l" t="t" r="r" b="b"/>
            <a:pathLst>
              <a:path w="6315439" h="6143200">
                <a:moveTo>
                  <a:pt x="0" y="0"/>
                </a:moveTo>
                <a:lnTo>
                  <a:pt x="6315439" y="0"/>
                </a:lnTo>
                <a:lnTo>
                  <a:pt x="6315439" y="6143200"/>
                </a:lnTo>
                <a:lnTo>
                  <a:pt x="0" y="61432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98" name="Group 3"/>
          <p:cNvGrpSpPr/>
          <p:nvPr/>
        </p:nvGrpSpPr>
        <p:grpSpPr>
          <a:xfrm>
            <a:off x="516240" y="2273760"/>
            <a:ext cx="10020600" cy="7995600"/>
            <a:chOff x="516240" y="2273760"/>
            <a:chExt cx="10020600" cy="7995600"/>
          </a:xfrm>
        </p:grpSpPr>
        <p:sp>
          <p:nvSpPr>
            <p:cNvPr id="199" name="CustomShape 4"/>
            <p:cNvSpPr/>
            <p:nvPr/>
          </p:nvSpPr>
          <p:spPr>
            <a:xfrm>
              <a:off x="516240" y="2630520"/>
              <a:ext cx="10020600" cy="7638840"/>
            </a:xfrm>
            <a:custGeom>
              <a:avLst/>
              <a:gdLst/>
              <a:ahLst/>
              <a:rect l="l" t="t" r="r" b="b"/>
              <a:pathLst>
                <a:path w="2140210" h="1631507">
                  <a:moveTo>
                    <a:pt x="39401" y="0"/>
                  </a:moveTo>
                  <a:lnTo>
                    <a:pt x="2100810" y="0"/>
                  </a:lnTo>
                  <a:cubicBezTo>
                    <a:pt x="2122570" y="0"/>
                    <a:pt x="2140210" y="17640"/>
                    <a:pt x="2140210" y="39401"/>
                  </a:cubicBezTo>
                  <a:lnTo>
                    <a:pt x="2140210" y="1592106"/>
                  </a:lnTo>
                  <a:cubicBezTo>
                    <a:pt x="2140210" y="1602556"/>
                    <a:pt x="2136059" y="1612577"/>
                    <a:pt x="2128670" y="1619966"/>
                  </a:cubicBezTo>
                  <a:cubicBezTo>
                    <a:pt x="2121281" y="1627356"/>
                    <a:pt x="2111259" y="1631507"/>
                    <a:pt x="2100810" y="1631507"/>
                  </a:cubicBezTo>
                  <a:lnTo>
                    <a:pt x="39401" y="1631507"/>
                  </a:lnTo>
                  <a:cubicBezTo>
                    <a:pt x="28951" y="1631507"/>
                    <a:pt x="18929" y="1627356"/>
                    <a:pt x="11540" y="1619966"/>
                  </a:cubicBezTo>
                  <a:cubicBezTo>
                    <a:pt x="4151" y="1612577"/>
                    <a:pt x="0" y="1602556"/>
                    <a:pt x="0" y="1592106"/>
                  </a:cubicBezTo>
                  <a:lnTo>
                    <a:pt x="0" y="39401"/>
                  </a:lnTo>
                  <a:cubicBezTo>
                    <a:pt x="0" y="28951"/>
                    <a:pt x="4151" y="18929"/>
                    <a:pt x="11540" y="11540"/>
                  </a:cubicBezTo>
                  <a:cubicBezTo>
                    <a:pt x="18929" y="4151"/>
                    <a:pt x="28951" y="0"/>
                    <a:pt x="39401" y="0"/>
                  </a:cubicBezTo>
                  <a:close/>
                </a:path>
              </a:pathLst>
            </a:custGeom>
            <a:solidFill>
              <a:srgbClr val="fffef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" name="CustomShape 5"/>
            <p:cNvSpPr/>
            <p:nvPr/>
          </p:nvSpPr>
          <p:spPr>
            <a:xfrm>
              <a:off x="516240" y="2273760"/>
              <a:ext cx="10020600" cy="7995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1" name="CustomShape 6"/>
          <p:cNvSpPr/>
          <p:nvPr/>
        </p:nvSpPr>
        <p:spPr>
          <a:xfrm>
            <a:off x="1078920" y="134640"/>
            <a:ext cx="8503200" cy="3399120"/>
          </a:xfrm>
          <a:custGeom>
            <a:avLst/>
            <a:gdLst/>
            <a:ahLst/>
            <a:rect l="l" t="t" r="r" b="b"/>
            <a:pathLst>
              <a:path w="8503391" h="3399504">
                <a:moveTo>
                  <a:pt x="0" y="0"/>
                </a:moveTo>
                <a:lnTo>
                  <a:pt x="8503391" y="0"/>
                </a:lnTo>
                <a:lnTo>
                  <a:pt x="8503391" y="3399504"/>
                </a:lnTo>
                <a:lnTo>
                  <a:pt x="0" y="339950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7"/>
          <p:cNvSpPr/>
          <p:nvPr/>
        </p:nvSpPr>
        <p:spPr>
          <a:xfrm>
            <a:off x="1358280" y="696600"/>
            <a:ext cx="7944480" cy="187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7398"/>
              </a:lnSpc>
            </a:pPr>
            <a:r>
              <a:rPr b="0" lang="en-US" sz="5400" spc="375" strike="noStrike">
                <a:solidFill>
                  <a:srgbClr val="110f0d"/>
                </a:solidFill>
                <a:latin typeface="Handy Casual"/>
              </a:rPr>
              <a:t>ŠTO DJETETU ČINI POGLED U EKRANE?</a:t>
            </a:r>
            <a:endParaRPr b="0" lang="hr-HR" sz="5400" spc="-1" strike="noStrike">
              <a:latin typeface="Arial"/>
            </a:endParaRPr>
          </a:p>
        </p:txBody>
      </p:sp>
      <p:sp>
        <p:nvSpPr>
          <p:cNvPr id="203" name="CustomShape 8"/>
          <p:cNvSpPr/>
          <p:nvPr/>
        </p:nvSpPr>
        <p:spPr>
          <a:xfrm>
            <a:off x="1471320" y="4257000"/>
            <a:ext cx="8460360" cy="41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lvl="1" marL="798840" indent="-398880">
              <a:lnSpc>
                <a:spcPts val="4068"/>
              </a:lnSpc>
              <a:buClr>
                <a:srgbClr val="110f0d"/>
              </a:buClr>
              <a:buFont typeface="Arial"/>
              <a:buChar char="•"/>
            </a:pPr>
            <a:r>
              <a:rPr b="0" lang="en-US" sz="3700" spc="185" strike="noStrike">
                <a:solidFill>
                  <a:srgbClr val="110f0d"/>
                </a:solidFill>
                <a:latin typeface="Canva Sans"/>
              </a:rPr>
              <a:t>Društvo generacija ovisnih o ekranu</a:t>
            </a:r>
            <a:endParaRPr b="0" lang="hr-HR" sz="3700" spc="-1" strike="noStrike">
              <a:latin typeface="Arial"/>
            </a:endParaRPr>
          </a:p>
          <a:p>
            <a:pPr lvl="1" marL="798840" indent="-398880">
              <a:lnSpc>
                <a:spcPts val="4068"/>
              </a:lnSpc>
              <a:buClr>
                <a:srgbClr val="110f0d"/>
              </a:buClr>
              <a:buFont typeface="Arial"/>
              <a:buChar char="•"/>
            </a:pPr>
            <a:r>
              <a:rPr b="0" lang="en-US" sz="3700" spc="185" strike="noStrike">
                <a:solidFill>
                  <a:srgbClr val="110f0d"/>
                </a:solidFill>
                <a:latin typeface="Canva Sans"/>
              </a:rPr>
              <a:t>Kratkoročno rješenje = instantno zadovoljenje želja -&gt; Kakvu poruku šaljemo?</a:t>
            </a:r>
            <a:endParaRPr b="0" lang="hr-HR" sz="3700" spc="-1" strike="noStrike">
              <a:latin typeface="Arial"/>
            </a:endParaRPr>
          </a:p>
          <a:p>
            <a:pPr lvl="1" marL="798840" indent="-398880">
              <a:lnSpc>
                <a:spcPts val="4068"/>
              </a:lnSpc>
              <a:buClr>
                <a:srgbClr val="110f0d"/>
              </a:buClr>
              <a:buFont typeface="Arial"/>
              <a:buChar char="•"/>
            </a:pPr>
            <a:r>
              <a:rPr b="0" lang="en-US" sz="3700" spc="185" strike="noStrike">
                <a:solidFill>
                  <a:srgbClr val="110f0d"/>
                </a:solidFill>
                <a:latin typeface="Canva Sans"/>
              </a:rPr>
              <a:t>Manjak fizičke aktivnosti = slaba koncentracija, loše raspoloženje</a:t>
            </a:r>
            <a:endParaRPr b="0" lang="hr-HR" sz="3700" spc="-1" strike="noStrike">
              <a:latin typeface="Arial"/>
            </a:endParaRPr>
          </a:p>
          <a:p>
            <a:pPr>
              <a:lnSpc>
                <a:spcPts val="4068"/>
              </a:lnSpc>
            </a:pPr>
            <a:endParaRPr b="0" lang="hr-HR" sz="3700" spc="-1" strike="noStrike">
              <a:latin typeface="Arial"/>
            </a:endParaRPr>
          </a:p>
        </p:txBody>
      </p:sp>
      <p:sp>
        <p:nvSpPr>
          <p:cNvPr id="204" name="CustomShape 9"/>
          <p:cNvSpPr/>
          <p:nvPr/>
        </p:nvSpPr>
        <p:spPr>
          <a:xfrm>
            <a:off x="9932400" y="2664000"/>
            <a:ext cx="7326720" cy="6594120"/>
          </a:xfrm>
          <a:custGeom>
            <a:avLst/>
            <a:gdLst/>
            <a:ahLst/>
            <a:rect l="l" t="t" r="r" b="b"/>
            <a:pathLst>
              <a:path w="7327057" h="6594351">
                <a:moveTo>
                  <a:pt x="0" y="0"/>
                </a:moveTo>
                <a:lnTo>
                  <a:pt x="7327057" y="0"/>
                </a:lnTo>
                <a:lnTo>
                  <a:pt x="7327057" y="6594351"/>
                </a:lnTo>
                <a:lnTo>
                  <a:pt x="0" y="659435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Application>LibreOffice/7.0.1.2$Windows_X86_64 LibreOffice_project/7cbcfc562f6eb6708b5ff7d7397325de9e764452</Application>
  <Words>902</Words>
  <Paragraphs>131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Marta</dc:creator>
  <dc:description/>
  <dc:language>hr-HR</dc:language>
  <cp:lastModifiedBy/>
  <dcterms:modified xsi:type="dcterms:W3CDTF">2024-03-18T20:41:09Z</dcterms:modified>
  <cp:revision>8</cp:revision>
  <dc:subject/>
  <dc:title>Pastel colorful useful informative inclusive inclusion neurodiversity in kids learning education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8</vt:i4>
  </property>
  <property fmtid="{D5CDD505-2E9C-101B-9397-08002B2CF9AE}" pid="8" name="PresentationFormat">
    <vt:lpwstr>Prilagođeno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21</vt:i4>
  </property>
</Properties>
</file>